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268" r:id="rId3"/>
    <p:sldId id="270" r:id="rId4"/>
    <p:sldId id="271" r:id="rId5"/>
    <p:sldId id="272" r:id="rId6"/>
    <p:sldId id="273" r:id="rId7"/>
    <p:sldId id="274" r:id="rId8"/>
    <p:sldId id="275" r:id="rId9"/>
    <p:sldId id="276" r:id="rId10"/>
    <p:sldId id="277" r:id="rId11"/>
    <p:sldId id="278" r:id="rId12"/>
    <p:sldId id="279" r:id="rId13"/>
    <p:sldId id="280" r:id="rId14"/>
    <p:sldId id="282" r:id="rId15"/>
    <p:sldId id="283" r:id="rId16"/>
    <p:sldId id="338" r:id="rId17"/>
    <p:sldId id="337" r:id="rId18"/>
    <p:sldId id="284" r:id="rId19"/>
    <p:sldId id="285" r:id="rId20"/>
    <p:sldId id="287" r:id="rId21"/>
    <p:sldId id="289" r:id="rId22"/>
    <p:sldId id="290" r:id="rId23"/>
    <p:sldId id="291" r:id="rId24"/>
    <p:sldId id="340" r:id="rId25"/>
    <p:sldId id="341" r:id="rId26"/>
    <p:sldId id="292" r:id="rId27"/>
    <p:sldId id="293" r:id="rId28"/>
    <p:sldId id="294" r:id="rId29"/>
    <p:sldId id="328" r:id="rId30"/>
  </p:sldIdLst>
  <p:sldSz cx="9144000" cy="5143500" type="screen16x9"/>
  <p:notesSz cx="6858000" cy="9144000"/>
  <p:embeddedFontLst>
    <p:embeddedFont>
      <p:font typeface="Algerian" panose="04020705040A02060702" pitchFamily="82" charset="0"/>
      <p:regular r:id="rId32"/>
    </p:embeddedFont>
    <p:embeddedFont>
      <p:font typeface="Calibri" panose="020F0502020204030204" pitchFamily="34" charset="0"/>
      <p:regular r:id="rId33"/>
      <p:bold r:id="rId34"/>
      <p:italic r:id="rId35"/>
      <p:boldItalic r:id="rId36"/>
    </p:embeddedFont>
    <p:embeddedFont>
      <p:font typeface="Miriam Libre" panose="00000500000000000000" charset="-79"/>
      <p:regular r:id="rId37"/>
      <p:bold r:id="rId38"/>
    </p:embeddedFont>
    <p:embeddedFont>
      <p:font typeface="Amatic SC" panose="020B0604020202020204" charset="-79"/>
      <p:regular r:id="rId39"/>
      <p:bold r:id="rId40"/>
    </p:embeddedFont>
    <p:embeddedFont>
      <p:font typeface="Barlow Light" panose="020B0604020202020204" charset="0"/>
      <p:regular r:id="rId41"/>
    </p:embeddedFont>
    <p:embeddedFont>
      <p:font typeface="Roboto" panose="020B0604020202020204" charset="0"/>
      <p:regular r:id="rId42"/>
      <p:bold r:id="rId43"/>
      <p:italic r:id="rId44"/>
      <p:boldItalic r:id="rId45"/>
    </p:embeddedFont>
    <p:embeddedFont>
      <p:font typeface="MS Mincho" panose="02020609040205080304" pitchFamily="49" charset="-128"/>
      <p:regular r:id="rId46"/>
    </p:embeddedFont>
    <p:embeddedFont>
      <p:font typeface="Barlow"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220239-C9AC-481A-8EE3-D75FCA29A888}">
  <a:tblStyle styleId="{EC220239-C9AC-481A-8EE3-D75FCA29A88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50" autoAdjust="0"/>
  </p:normalViewPr>
  <p:slideViewPr>
    <p:cSldViewPr snapToGrid="0">
      <p:cViewPr varScale="1">
        <p:scale>
          <a:sx n="88" d="100"/>
          <a:sy n="88" d="100"/>
        </p:scale>
        <p:origin x="70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04970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978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Blabla</a:t>
            </a:r>
            <a:endParaRPr/>
          </a:p>
        </p:txBody>
      </p:sp>
    </p:spTree>
    <p:extLst>
      <p:ext uri="{BB962C8B-B14F-4D97-AF65-F5344CB8AC3E}">
        <p14:creationId xmlns:p14="http://schemas.microsoft.com/office/powerpoint/2010/main" val="180613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8792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6109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5606"/>
              </a:lnSpc>
              <a:spcBef>
                <a:spcPts val="0"/>
              </a:spcBef>
              <a:spcAft>
                <a:spcPts val="0"/>
              </a:spcAft>
              <a:buSzPts val="1100"/>
              <a:buNone/>
            </a:pPr>
            <a:r>
              <a:rPr lang="vi" sz="900">
                <a:solidFill>
                  <a:schemeClr val="dk1"/>
                </a:solidFill>
              </a:rPr>
              <a:t>Three categories of “means” emerged from the data: their identity, their knowledge base,</a:t>
            </a:r>
            <a:endParaRPr sz="900">
              <a:solidFill>
                <a:schemeClr val="dk1"/>
              </a:solidFill>
            </a:endParaRPr>
          </a:p>
          <a:p>
            <a:pPr marL="0" lvl="0" indent="0" algn="l" rtl="0">
              <a:lnSpc>
                <a:spcPct val="145606"/>
              </a:lnSpc>
              <a:spcBef>
                <a:spcPts val="0"/>
              </a:spcBef>
              <a:spcAft>
                <a:spcPts val="0"/>
              </a:spcAft>
              <a:buSzPts val="1100"/>
              <a:buNone/>
            </a:pPr>
            <a:r>
              <a:rPr lang="vi" sz="900">
                <a:solidFill>
                  <a:schemeClr val="dk1"/>
                </a:solidFill>
              </a:rPr>
              <a:t>and their social networks. In simpler words, each expert entrepreneur started with: (1) Who am</a:t>
            </a:r>
            <a:endParaRPr sz="900">
              <a:solidFill>
                <a:schemeClr val="dk1"/>
              </a:solidFill>
            </a:endParaRPr>
          </a:p>
          <a:p>
            <a:pPr marL="0" lvl="0" indent="0" algn="l" rtl="0">
              <a:lnSpc>
                <a:spcPct val="145606"/>
              </a:lnSpc>
              <a:spcBef>
                <a:spcPts val="0"/>
              </a:spcBef>
              <a:spcAft>
                <a:spcPts val="0"/>
              </a:spcAft>
              <a:buSzPts val="1100"/>
              <a:buNone/>
            </a:pPr>
            <a:r>
              <a:rPr lang="vi" sz="900">
                <a:solidFill>
                  <a:schemeClr val="dk1"/>
                </a:solidFill>
              </a:rPr>
              <a:t>I? (2) What do I know? and (3) Whom do I know?</a:t>
            </a:r>
            <a:endParaRPr sz="900">
              <a:solidFill>
                <a:schemeClr val="dk1"/>
              </a:solidFill>
            </a:endParaRPr>
          </a:p>
          <a:p>
            <a:pPr marL="0" lvl="0" indent="0" algn="l" rtl="0">
              <a:lnSpc>
                <a:spcPct val="100000"/>
              </a:lnSpc>
              <a:spcBef>
                <a:spcPts val="0"/>
              </a:spcBef>
              <a:spcAft>
                <a:spcPts val="0"/>
              </a:spcAft>
              <a:buSzPts val="1100"/>
              <a:buNone/>
            </a:pPr>
            <a:endParaRPr sz="900"/>
          </a:p>
        </p:txBody>
      </p:sp>
    </p:spTree>
    <p:extLst>
      <p:ext uri="{BB962C8B-B14F-4D97-AF65-F5344CB8AC3E}">
        <p14:creationId xmlns:p14="http://schemas.microsoft.com/office/powerpoint/2010/main" val="104864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623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Câu chuyện khởi nghiệp của Michelle Phan </a:t>
            </a:r>
            <a:endParaRPr/>
          </a:p>
        </p:txBody>
      </p:sp>
    </p:spTree>
    <p:extLst>
      <p:ext uri="{BB962C8B-B14F-4D97-AF65-F5344CB8AC3E}">
        <p14:creationId xmlns:p14="http://schemas.microsoft.com/office/powerpoint/2010/main" val="38731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8887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8534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solidFill>
                  <a:schemeClr val="dk1"/>
                </a:solidFill>
                <a:highlight>
                  <a:srgbClr val="FFFFFF"/>
                </a:highlight>
              </a:rPr>
              <a:t>Tranh phải, chú trọng vào phân tích cạnh tranh &amp; cho rằng đối thủ là kẻ thủ chúng ta phải cạnh tranh, ganh đua. Làm thế nào để dành được vị trí tốt nhất trên thị trường</a:t>
            </a:r>
            <a:endParaRPr>
              <a:solidFill>
                <a:schemeClr val="dk1"/>
              </a:solidFill>
              <a:highlight>
                <a:srgbClr val="FFFFFF"/>
              </a:highlight>
            </a:endParaRPr>
          </a:p>
          <a:p>
            <a:pPr marL="0" lvl="0" indent="0" algn="l" rtl="0">
              <a:lnSpc>
                <a:spcPct val="100000"/>
              </a:lnSpc>
              <a:spcBef>
                <a:spcPts val="0"/>
              </a:spcBef>
              <a:spcAft>
                <a:spcPts val="0"/>
              </a:spcAft>
              <a:buSzPts val="1100"/>
              <a:buNone/>
            </a:pPr>
            <a:r>
              <a:rPr lang="vi">
                <a:solidFill>
                  <a:schemeClr val="dk1"/>
                </a:solidFill>
                <a:highlight>
                  <a:srgbClr val="FFFFFF"/>
                </a:highlight>
              </a:rPr>
              <a:t>Tranh trái Chiếc chăn caro tượng trưng cho sự hợp tác giữa các đối tác. Mỗi đối tác được đại diện bằng mảnh vải. Những mảnh vải này được khâu vào một chiếc chăn bằng một sợi chỉ tượng trưng cho sự cam kết trước mà mỗi đối tác cung cấp cho nhau.</a:t>
            </a:r>
            <a:endParaRPr/>
          </a:p>
        </p:txBody>
      </p:sp>
    </p:spTree>
    <p:extLst>
      <p:ext uri="{BB962C8B-B14F-4D97-AF65-F5344CB8AC3E}">
        <p14:creationId xmlns:p14="http://schemas.microsoft.com/office/powerpoint/2010/main" val="3109909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b="1">
                <a:solidFill>
                  <a:schemeClr val="dk1"/>
                </a:solidFill>
                <a:highlight>
                  <a:srgbClr val="FFFFFF"/>
                </a:highlight>
              </a:rPr>
              <a:t>Tận dụng những sự kiện xảy ra ngẫu nhiên</a:t>
            </a:r>
            <a:endParaRPr b="1">
              <a:solidFill>
                <a:schemeClr val="dk1"/>
              </a:solidFill>
              <a:highlight>
                <a:srgbClr val="FFFFFF"/>
              </a:highlight>
            </a:endParaRPr>
          </a:p>
          <a:p>
            <a:pPr marL="457200" lvl="0" indent="-298450" algn="l" rtl="0">
              <a:lnSpc>
                <a:spcPct val="100000"/>
              </a:lnSpc>
              <a:spcBef>
                <a:spcPts val="0"/>
              </a:spcBef>
              <a:spcAft>
                <a:spcPts val="0"/>
              </a:spcAft>
              <a:buSzPts val="1100"/>
              <a:buChar char="-"/>
            </a:pPr>
            <a:r>
              <a:rPr lang="vi"/>
              <a:t>Nếu người khác ném cho bạn một quả chanh, hãy học hỏi và thích nghi.</a:t>
            </a:r>
            <a:endParaRPr/>
          </a:p>
        </p:txBody>
      </p:sp>
    </p:spTree>
    <p:extLst>
      <p:ext uri="{BB962C8B-B14F-4D97-AF65-F5344CB8AC3E}">
        <p14:creationId xmlns:p14="http://schemas.microsoft.com/office/powerpoint/2010/main" val="3223198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faf636f0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4faf636f0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315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solidFill>
                  <a:schemeClr val="dk1"/>
                </a:solidFill>
                <a:highlight>
                  <a:srgbClr val="FFFFFF"/>
                </a:highlight>
              </a:rPr>
              <a:t>Nhà khởi nghiệp mời gọi, chào đón những yếu tố bất ngờ. Thay vì ngồi phân tích, soạn thảo kịch bản “nếu — thì” để đối phó trường hợp xấu nhất xảy ra, nỗ lực giảm thiểu tối đa các kết quả ngoài dự liệu. Hãy xem tin xấu, hay ngạc nhiên là những tín hiệu để tạo thị trường mới.</a:t>
            </a:r>
            <a:endParaRPr/>
          </a:p>
        </p:txBody>
      </p:sp>
    </p:spTree>
    <p:extLst>
      <p:ext uri="{BB962C8B-B14F-4D97-AF65-F5344CB8AC3E}">
        <p14:creationId xmlns:p14="http://schemas.microsoft.com/office/powerpoint/2010/main" val="2979909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2171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b="1">
                <a:solidFill>
                  <a:schemeClr val="dk1"/>
                </a:solidFill>
                <a:highlight>
                  <a:srgbClr val="FFFFFF"/>
                </a:highlight>
              </a:rPr>
              <a:t>Kiểm soát vs tiên đoán</a:t>
            </a:r>
            <a:endParaRPr b="1">
              <a:solidFill>
                <a:schemeClr val="dk1"/>
              </a:solidFill>
              <a:highlight>
                <a:srgbClr val="FFFFFF"/>
              </a:highlight>
            </a:endParaRPr>
          </a:p>
          <a:p>
            <a:pPr marL="457200" lvl="0" indent="-298450" algn="l" rtl="0">
              <a:lnSpc>
                <a:spcPct val="100000"/>
              </a:lnSpc>
              <a:spcBef>
                <a:spcPts val="0"/>
              </a:spcBef>
              <a:spcAft>
                <a:spcPts val="0"/>
              </a:spcAft>
              <a:buSzPts val="1100"/>
              <a:buChar char="-"/>
            </a:pPr>
            <a:r>
              <a:rPr lang="vi">
                <a:solidFill>
                  <a:schemeClr val="dk1"/>
                </a:solidFill>
                <a:highlight>
                  <a:srgbClr val="FFFFFF"/>
                </a:highlight>
              </a:rPr>
              <a:t>Bằng cách tập trung vào những việc mình có thể kiểm soát, nhà khởi nghiệp biết rằng những hành động của mình sẽ dẫn đến những kết qua mong muốn.</a:t>
            </a:r>
            <a:endParaRPr>
              <a:solidFill>
                <a:schemeClr val="dk1"/>
              </a:solidFill>
              <a:highlight>
                <a:srgbClr val="FFFFFF"/>
              </a:highlight>
            </a:endParaRPr>
          </a:p>
          <a:p>
            <a:pPr marL="457200" lvl="0" indent="-298450" algn="l" rtl="0">
              <a:lnSpc>
                <a:spcPct val="100000"/>
              </a:lnSpc>
              <a:spcBef>
                <a:spcPts val="0"/>
              </a:spcBef>
              <a:spcAft>
                <a:spcPts val="0"/>
              </a:spcAft>
              <a:buSzPts val="1100"/>
              <a:buChar char="-"/>
            </a:pPr>
            <a:r>
              <a:rPr lang="vi">
                <a:solidFill>
                  <a:schemeClr val="dk1"/>
                </a:solidFill>
                <a:highlight>
                  <a:srgbClr val="FFFFFF"/>
                </a:highlight>
              </a:rPr>
              <a:t> Cách nhìn ra thế giới theo triết lý effectuation dựa vào niềm tin trong đó tương lai không phải do tìm kiếm hay tiên đoán, mà do được tạo ra thay vì: mặc nhiên chấp nhận hiện trạng thị trường sẽ định hình tương lai.</a:t>
            </a:r>
            <a:endParaRPr/>
          </a:p>
        </p:txBody>
      </p:sp>
    </p:spTree>
    <p:extLst>
      <p:ext uri="{BB962C8B-B14F-4D97-AF65-F5344CB8AC3E}">
        <p14:creationId xmlns:p14="http://schemas.microsoft.com/office/powerpoint/2010/main" val="3014998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sz="1300">
                <a:solidFill>
                  <a:srgbClr val="333333"/>
                </a:solidFill>
                <a:highlight>
                  <a:srgbClr val="FFFFFF"/>
                </a:highlight>
                <a:latin typeface="Times New Roman"/>
                <a:ea typeface="Times New Roman"/>
                <a:cs typeface="Times New Roman"/>
                <a:sym typeface="Times New Roman"/>
              </a:rPr>
              <a:t>Airbus A320-214 -&gt; đâm phải ngỗng trời -&gt; </a:t>
            </a:r>
            <a:r>
              <a:rPr lang="vi" sz="1200">
                <a:solidFill>
                  <a:srgbClr val="222222"/>
                </a:solidFill>
              </a:rPr>
              <a:t>cả hai động cơ chính ngưng hoạt động -&gt; nguy kịch -&gt; cơ trưởng RA QUYẾT ĐỊNH -&gt; đáp xuống sông Hudson -&gt; An toàn. (Một quyết định sáng suốt bởi việc quay lại sân bay LaGuardia là bất khả thi)</a:t>
            </a:r>
            <a:endParaRPr/>
          </a:p>
        </p:txBody>
      </p:sp>
    </p:spTree>
    <p:extLst>
      <p:ext uri="{BB962C8B-B14F-4D97-AF65-F5344CB8AC3E}">
        <p14:creationId xmlns:p14="http://schemas.microsoft.com/office/powerpoint/2010/main" val="1608960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6015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413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Tồn tại rất nhiều vất đề trong kinh doanh</a:t>
            </a:r>
            <a:endParaRPr/>
          </a:p>
        </p:txBody>
      </p:sp>
    </p:spTree>
    <p:extLst>
      <p:ext uri="{BB962C8B-B14F-4D97-AF65-F5344CB8AC3E}">
        <p14:creationId xmlns:p14="http://schemas.microsoft.com/office/powerpoint/2010/main" val="379171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Những doanh nhân giỏi suy nghĩ và hành động như thế nào</a:t>
            </a:r>
            <a:endParaRPr/>
          </a:p>
        </p:txBody>
      </p:sp>
    </p:spTree>
    <p:extLst>
      <p:ext uri="{BB962C8B-B14F-4D97-AF65-F5344CB8AC3E}">
        <p14:creationId xmlns:p14="http://schemas.microsoft.com/office/powerpoint/2010/main" val="20202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Saras Sarasvathy tiến hành 1 cuộc điều tra</a:t>
            </a:r>
            <a:endParaRPr/>
          </a:p>
        </p:txBody>
      </p:sp>
    </p:spTree>
    <p:extLst>
      <p:ext uri="{BB962C8B-B14F-4D97-AF65-F5344CB8AC3E}">
        <p14:creationId xmlns:p14="http://schemas.microsoft.com/office/powerpoint/2010/main" val="65225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Kết quả là 89% các doanh nhân hành động theo tư duy hướng hiệu quả</a:t>
            </a:r>
            <a:endParaRPr/>
          </a:p>
        </p:txBody>
      </p:sp>
    </p:spTree>
    <p:extLst>
      <p:ext uri="{BB962C8B-B14F-4D97-AF65-F5344CB8AC3E}">
        <p14:creationId xmlns:p14="http://schemas.microsoft.com/office/powerpoint/2010/main" val="12102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1 tư duy thường thấy: tư duy theo hướng nhân quả</a:t>
            </a:r>
            <a:br>
              <a:rPr lang="vi"/>
            </a:br>
            <a:r>
              <a:rPr lang="vi"/>
              <a:t>Tại sao lại ko phù hợp vớ kinh doanh</a:t>
            </a:r>
            <a:endParaRPr/>
          </a:p>
        </p:txBody>
      </p:sp>
    </p:spTree>
    <p:extLst>
      <p:ext uri="{BB962C8B-B14F-4D97-AF65-F5344CB8AC3E}">
        <p14:creationId xmlns:p14="http://schemas.microsoft.com/office/powerpoint/2010/main" val="308511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Nguyên nhân là bạn ko thể kiểm soát được thứ mà bạn không đoán trước được</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419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
              <a:t>Tư duy hướng hiệu quả là gì -&gt; 5 nguyên lý cơ bản để tìm hiểu rõ hơn</a:t>
            </a:r>
            <a:endParaRPr/>
          </a:p>
        </p:txBody>
      </p:sp>
    </p:spTree>
    <p:extLst>
      <p:ext uri="{BB962C8B-B14F-4D97-AF65-F5344CB8AC3E}">
        <p14:creationId xmlns:p14="http://schemas.microsoft.com/office/powerpoint/2010/main" val="446686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000000"/>
              </a:buClr>
              <a:buSzPts val="4600"/>
              <a:buNone/>
              <a:defRPr sz="4600">
                <a:solidFill>
                  <a:srgbClr val="000000"/>
                </a:solidFill>
              </a:defRPr>
            </a:lvl1pPr>
            <a:lvl2pPr lvl="1" algn="ctr">
              <a:lnSpc>
                <a:spcPct val="100000"/>
              </a:lnSpc>
              <a:spcBef>
                <a:spcPts val="0"/>
              </a:spcBef>
              <a:spcAft>
                <a:spcPts val="0"/>
              </a:spcAft>
              <a:buClr>
                <a:srgbClr val="000000"/>
              </a:buClr>
              <a:buSzPts val="4600"/>
              <a:buNone/>
              <a:defRPr sz="4600">
                <a:solidFill>
                  <a:srgbClr val="000000"/>
                </a:solidFill>
              </a:defRPr>
            </a:lvl2pPr>
            <a:lvl3pPr lvl="2" algn="ctr">
              <a:lnSpc>
                <a:spcPct val="100000"/>
              </a:lnSpc>
              <a:spcBef>
                <a:spcPts val="0"/>
              </a:spcBef>
              <a:spcAft>
                <a:spcPts val="0"/>
              </a:spcAft>
              <a:buClr>
                <a:srgbClr val="000000"/>
              </a:buClr>
              <a:buSzPts val="4600"/>
              <a:buNone/>
              <a:defRPr sz="4600">
                <a:solidFill>
                  <a:srgbClr val="000000"/>
                </a:solidFill>
              </a:defRPr>
            </a:lvl3pPr>
            <a:lvl4pPr lvl="3" algn="ctr">
              <a:lnSpc>
                <a:spcPct val="100000"/>
              </a:lnSpc>
              <a:spcBef>
                <a:spcPts val="0"/>
              </a:spcBef>
              <a:spcAft>
                <a:spcPts val="0"/>
              </a:spcAft>
              <a:buClr>
                <a:srgbClr val="000000"/>
              </a:buClr>
              <a:buSzPts val="4600"/>
              <a:buNone/>
              <a:defRPr sz="4600">
                <a:solidFill>
                  <a:srgbClr val="000000"/>
                </a:solidFill>
              </a:defRPr>
            </a:lvl4pPr>
            <a:lvl5pPr lvl="4" algn="ctr">
              <a:lnSpc>
                <a:spcPct val="100000"/>
              </a:lnSpc>
              <a:spcBef>
                <a:spcPts val="0"/>
              </a:spcBef>
              <a:spcAft>
                <a:spcPts val="0"/>
              </a:spcAft>
              <a:buClr>
                <a:srgbClr val="000000"/>
              </a:buClr>
              <a:buSzPts val="4600"/>
              <a:buNone/>
              <a:defRPr sz="4600">
                <a:solidFill>
                  <a:srgbClr val="000000"/>
                </a:solidFill>
              </a:defRPr>
            </a:lvl5pPr>
            <a:lvl6pPr lvl="5" algn="ctr">
              <a:lnSpc>
                <a:spcPct val="100000"/>
              </a:lnSpc>
              <a:spcBef>
                <a:spcPts val="0"/>
              </a:spcBef>
              <a:spcAft>
                <a:spcPts val="0"/>
              </a:spcAft>
              <a:buClr>
                <a:srgbClr val="000000"/>
              </a:buClr>
              <a:buSzPts val="4600"/>
              <a:buNone/>
              <a:defRPr sz="4600">
                <a:solidFill>
                  <a:srgbClr val="000000"/>
                </a:solidFill>
              </a:defRPr>
            </a:lvl6pPr>
            <a:lvl7pPr lvl="6" algn="ctr">
              <a:lnSpc>
                <a:spcPct val="100000"/>
              </a:lnSpc>
              <a:spcBef>
                <a:spcPts val="0"/>
              </a:spcBef>
              <a:spcAft>
                <a:spcPts val="0"/>
              </a:spcAft>
              <a:buClr>
                <a:srgbClr val="000000"/>
              </a:buClr>
              <a:buSzPts val="4600"/>
              <a:buNone/>
              <a:defRPr sz="4600">
                <a:solidFill>
                  <a:srgbClr val="000000"/>
                </a:solidFill>
              </a:defRPr>
            </a:lvl7pPr>
            <a:lvl8pPr lvl="7" algn="ctr">
              <a:lnSpc>
                <a:spcPct val="100000"/>
              </a:lnSpc>
              <a:spcBef>
                <a:spcPts val="0"/>
              </a:spcBef>
              <a:spcAft>
                <a:spcPts val="0"/>
              </a:spcAft>
              <a:buClr>
                <a:srgbClr val="000000"/>
              </a:buClr>
              <a:buSzPts val="4600"/>
              <a:buNone/>
              <a:defRPr sz="4600">
                <a:solidFill>
                  <a:srgbClr val="000000"/>
                </a:solidFill>
              </a:defRPr>
            </a:lvl8pPr>
            <a:lvl9pPr lvl="8" algn="ctr">
              <a:lnSpc>
                <a:spcPct val="100000"/>
              </a:lnSpc>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4"/>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
          <p:cNvSpPr txBox="1">
            <a:spLocks noGrp="1"/>
          </p:cNvSpPr>
          <p:nvPr>
            <p:ph type="sldNum" idx="12"/>
          </p:nvPr>
        </p:nvSpPr>
        <p:spPr>
          <a:xfrm>
            <a:off x="8808000" y="2208279"/>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5"/>
        <p:cNvGrpSpPr/>
        <p:nvPr/>
      </p:nvGrpSpPr>
      <p:grpSpPr>
        <a:xfrm>
          <a:off x="0" y="0"/>
          <a:ext cx="0" cy="0"/>
          <a:chOff x="0" y="0"/>
          <a:chExt cx="0" cy="0"/>
        </a:xfrm>
      </p:grpSpPr>
      <p:sp>
        <p:nvSpPr>
          <p:cNvPr id="116" name="Google Shape;116;p7"/>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
          <p:cNvSpPr txBox="1">
            <a:spLocks noGrp="1"/>
          </p:cNvSpPr>
          <p:nvPr>
            <p:ph type="sldNum" idx="12"/>
          </p:nvPr>
        </p:nvSpPr>
        <p:spPr>
          <a:xfrm>
            <a:off x="4116400" y="4807375"/>
            <a:ext cx="911100" cy="3360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1"/>
        </a:solidFill>
        <a:effectLst/>
      </p:bgPr>
    </p:bg>
    <p:spTree>
      <p:nvGrpSpPr>
        <p:cNvPr id="1" name="Shape 119"/>
        <p:cNvGrpSpPr/>
        <p:nvPr/>
      </p:nvGrpSpPr>
      <p:grpSpPr>
        <a:xfrm>
          <a:off x="0" y="0"/>
          <a:ext cx="0" cy="0"/>
          <a:chOff x="0" y="0"/>
          <a:chExt cx="0" cy="0"/>
        </a:xfrm>
      </p:grpSpPr>
      <p:sp>
        <p:nvSpPr>
          <p:cNvPr id="120" name="Google Shape;120;p8"/>
          <p:cNvSpPr txBox="1">
            <a:spLocks noGrp="1"/>
          </p:cNvSpPr>
          <p:nvPr>
            <p:ph type="ctrTitle"/>
          </p:nvPr>
        </p:nvSpPr>
        <p:spPr>
          <a:xfrm>
            <a:off x="311700" y="392150"/>
            <a:ext cx="8520600" cy="26904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121" name="Google Shape;121;p8"/>
          <p:cNvSpPr txBox="1">
            <a:spLocks noGrp="1"/>
          </p:cNvSpPr>
          <p:nvPr>
            <p:ph type="subTitle" idx="1"/>
          </p:nvPr>
        </p:nvSpPr>
        <p:spPr>
          <a:xfrm>
            <a:off x="311700" y="3890400"/>
            <a:ext cx="8520600" cy="7062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22" name="Google Shape;12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3"/>
        <p:cNvGrpSpPr/>
        <p:nvPr/>
      </p:nvGrpSpPr>
      <p:grpSpPr>
        <a:xfrm>
          <a:off x="0" y="0"/>
          <a:ext cx="0" cy="0"/>
          <a:chOff x="0" y="0"/>
          <a:chExt cx="0" cy="0"/>
        </a:xfrm>
      </p:grpSpPr>
      <p:sp>
        <p:nvSpPr>
          <p:cNvPr id="124" name="Google Shape;124;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9"/>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360"/>
              </a:spcBef>
              <a:spcAft>
                <a:spcPts val="0"/>
              </a:spcAft>
              <a:buClr>
                <a:srgbClr val="FFFFFF"/>
              </a:buClr>
              <a:buSzPts val="1800"/>
              <a:buNone/>
              <a:defRPr sz="1800">
                <a:solidFill>
                  <a:srgbClr val="FFFFFF"/>
                </a:solidFill>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127" name="Google Shape;127;p9"/>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8"/>
        <p:cNvGrpSpPr/>
        <p:nvPr/>
      </p:nvGrpSpPr>
      <p:grpSpPr>
        <a:xfrm>
          <a:off x="0" y="0"/>
          <a:ext cx="0" cy="0"/>
          <a:chOff x="0" y="0"/>
          <a:chExt cx="0" cy="0"/>
        </a:xfrm>
      </p:grpSpPr>
      <p:sp>
        <p:nvSpPr>
          <p:cNvPr id="129" name="Google Shape;129;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0"/>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0"/>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2" name="Google Shape;132;p10"/>
          <p:cNvSpPr txBox="1">
            <a:spLocks noGrp="1"/>
          </p:cNvSpPr>
          <p:nvPr>
            <p:ph type="body" idx="1"/>
          </p:nvPr>
        </p:nvSpPr>
        <p:spPr>
          <a:xfrm>
            <a:off x="457200" y="1672300"/>
            <a:ext cx="2494200" cy="3155100"/>
          </a:xfrm>
          <a:prstGeom prst="rect">
            <a:avLst/>
          </a:prstGeom>
          <a:noFill/>
          <a:ln>
            <a:noFill/>
          </a:ln>
        </p:spPr>
        <p:txBody>
          <a:bodyPr spcFirstLastPara="1" wrap="square" lIns="91425" tIns="91425" rIns="91425" bIns="91425" anchor="t" anchorCtr="0"/>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33" name="Google Shape;133;p10"/>
          <p:cNvSpPr txBox="1">
            <a:spLocks noGrp="1"/>
          </p:cNvSpPr>
          <p:nvPr>
            <p:ph type="body" idx="2"/>
          </p:nvPr>
        </p:nvSpPr>
        <p:spPr>
          <a:xfrm>
            <a:off x="3101652" y="1672300"/>
            <a:ext cx="2494200" cy="3155100"/>
          </a:xfrm>
          <a:prstGeom prst="rect">
            <a:avLst/>
          </a:prstGeom>
          <a:noFill/>
          <a:ln>
            <a:noFill/>
          </a:ln>
        </p:spPr>
        <p:txBody>
          <a:bodyPr spcFirstLastPara="1" wrap="square" lIns="91425" tIns="91425" rIns="91425" bIns="91425" anchor="t" anchorCtr="0"/>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134" name="Google Shape;134;p10"/>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grpSp>
        <p:nvGrpSpPr>
          <p:cNvPr id="135" name="Google Shape;135;p10"/>
          <p:cNvGrpSpPr/>
          <p:nvPr/>
        </p:nvGrpSpPr>
        <p:grpSpPr>
          <a:xfrm>
            <a:off x="6489150" y="0"/>
            <a:ext cx="1882725" cy="2446200"/>
            <a:chOff x="3357563" y="850900"/>
            <a:chExt cx="1882725" cy="2446200"/>
          </a:xfrm>
        </p:grpSpPr>
        <p:sp>
          <p:nvSpPr>
            <p:cNvPr id="136" name="Google Shape;136;p10"/>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10"/>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10"/>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0"/>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10"/>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1" name="Google Shape;141;p10"/>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0"/>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0"/>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0"/>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0"/>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0"/>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7" name="Google Shape;147;p10"/>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8" name="Google Shape;148;p10"/>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9" name="Google Shape;149;p10"/>
          <p:cNvGrpSpPr/>
          <p:nvPr/>
        </p:nvGrpSpPr>
        <p:grpSpPr>
          <a:xfrm>
            <a:off x="6488950" y="3281388"/>
            <a:ext cx="2149388" cy="1862100"/>
            <a:chOff x="3305175" y="4144963"/>
            <a:chExt cx="2149388" cy="1862100"/>
          </a:xfrm>
        </p:grpSpPr>
        <p:sp>
          <p:nvSpPr>
            <p:cNvPr id="150" name="Google Shape;150;p10"/>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0"/>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0"/>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0"/>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10"/>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5" name="Google Shape;155;p10"/>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0"/>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0"/>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0"/>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59"/>
        <p:cNvGrpSpPr/>
        <p:nvPr/>
      </p:nvGrpSpPr>
      <p:grpSpPr>
        <a:xfrm>
          <a:off x="0" y="0"/>
          <a:ext cx="0" cy="0"/>
          <a:chOff x="0" y="0"/>
          <a:chExt cx="0" cy="0"/>
        </a:xfrm>
      </p:grpSpPr>
      <p:sp>
        <p:nvSpPr>
          <p:cNvPr id="160" name="Google Shape;160;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1"/>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3" name="Google Shape;163;p11"/>
          <p:cNvSpPr txBox="1">
            <a:spLocks noGrp="1"/>
          </p:cNvSpPr>
          <p:nvPr>
            <p:ph type="body" idx="1"/>
          </p:nvPr>
        </p:nvSpPr>
        <p:spPr>
          <a:xfrm>
            <a:off x="457200" y="1661575"/>
            <a:ext cx="1656300" cy="3055200"/>
          </a:xfrm>
          <a:prstGeom prst="rect">
            <a:avLst/>
          </a:prstGeom>
          <a:noFill/>
          <a:ln>
            <a:noFill/>
          </a:ln>
        </p:spPr>
        <p:txBody>
          <a:bodyPr spcFirstLastPara="1" wrap="square" lIns="91425" tIns="91425" rIns="91425" bIns="91425" anchor="t" anchorCtr="0"/>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64" name="Google Shape;164;p11"/>
          <p:cNvSpPr txBox="1">
            <a:spLocks noGrp="1"/>
          </p:cNvSpPr>
          <p:nvPr>
            <p:ph type="body" idx="2"/>
          </p:nvPr>
        </p:nvSpPr>
        <p:spPr>
          <a:xfrm>
            <a:off x="2198350" y="1661575"/>
            <a:ext cx="1656300" cy="3055200"/>
          </a:xfrm>
          <a:prstGeom prst="rect">
            <a:avLst/>
          </a:prstGeom>
          <a:noFill/>
          <a:ln>
            <a:noFill/>
          </a:ln>
        </p:spPr>
        <p:txBody>
          <a:bodyPr spcFirstLastPara="1" wrap="square" lIns="91425" tIns="91425" rIns="91425" bIns="91425" anchor="t" anchorCtr="0"/>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65" name="Google Shape;165;p11"/>
          <p:cNvSpPr txBox="1">
            <a:spLocks noGrp="1"/>
          </p:cNvSpPr>
          <p:nvPr>
            <p:ph type="body" idx="3"/>
          </p:nvPr>
        </p:nvSpPr>
        <p:spPr>
          <a:xfrm>
            <a:off x="3939500" y="1661575"/>
            <a:ext cx="1656300" cy="3055200"/>
          </a:xfrm>
          <a:prstGeom prst="rect">
            <a:avLst/>
          </a:prstGeom>
          <a:noFill/>
          <a:ln>
            <a:noFill/>
          </a:ln>
        </p:spPr>
        <p:txBody>
          <a:bodyPr spcFirstLastPara="1" wrap="square" lIns="91425" tIns="91425" rIns="91425" bIns="91425" anchor="t" anchorCtr="0"/>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66" name="Google Shape;166;p1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grpSp>
        <p:nvGrpSpPr>
          <p:cNvPr id="167" name="Google Shape;167;p11"/>
          <p:cNvGrpSpPr/>
          <p:nvPr/>
        </p:nvGrpSpPr>
        <p:grpSpPr>
          <a:xfrm>
            <a:off x="6405913" y="-12"/>
            <a:ext cx="2347900" cy="2270150"/>
            <a:chOff x="6545263" y="855663"/>
            <a:chExt cx="2347900" cy="2270150"/>
          </a:xfrm>
        </p:grpSpPr>
        <p:sp>
          <p:nvSpPr>
            <p:cNvPr id="168" name="Google Shape;168;p11"/>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11"/>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1"/>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1"/>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1"/>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1"/>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1"/>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1"/>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11"/>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1"/>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1"/>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11"/>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11"/>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1" name="Google Shape;181;p11"/>
          <p:cNvGrpSpPr/>
          <p:nvPr/>
        </p:nvGrpSpPr>
        <p:grpSpPr>
          <a:xfrm>
            <a:off x="6707938" y="2948000"/>
            <a:ext cx="1732075" cy="2195488"/>
            <a:chOff x="6662738" y="3806825"/>
            <a:chExt cx="1732075" cy="2195488"/>
          </a:xfrm>
        </p:grpSpPr>
        <p:sp>
          <p:nvSpPr>
            <p:cNvPr id="182" name="Google Shape;182;p11"/>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1"/>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1"/>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1"/>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11"/>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1"/>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1"/>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11"/>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1"/>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1"/>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1"/>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3" name="Google Shape;193;p11"/>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4" name="Google Shape;194;p11"/>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5" name="Google Shape;195;p11"/>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6" name="Google Shape;196;p11"/>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7" name="Google Shape;197;p11"/>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8" name="Google Shape;198;p11"/>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9" name="Google Shape;199;p11"/>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1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2"/>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2"/>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4" name="Google Shape;204;p12"/>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grpSp>
        <p:nvGrpSpPr>
          <p:cNvPr id="205" name="Google Shape;205;p12"/>
          <p:cNvGrpSpPr/>
          <p:nvPr/>
        </p:nvGrpSpPr>
        <p:grpSpPr>
          <a:xfrm>
            <a:off x="6707938" y="2948000"/>
            <a:ext cx="1732075" cy="2195488"/>
            <a:chOff x="6662738" y="3806825"/>
            <a:chExt cx="1732075" cy="2195488"/>
          </a:xfrm>
        </p:grpSpPr>
        <p:sp>
          <p:nvSpPr>
            <p:cNvPr id="206" name="Google Shape;206;p1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2"/>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2"/>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2"/>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2"/>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2"/>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9" name="Google Shape;219;p12"/>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0" name="Google Shape;220;p12"/>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4" name="Google Shape;224;p12"/>
          <p:cNvGrpSpPr/>
          <p:nvPr/>
        </p:nvGrpSpPr>
        <p:grpSpPr>
          <a:xfrm rot="10800000">
            <a:off x="6518888" y="-12"/>
            <a:ext cx="1551087" cy="2468625"/>
            <a:chOff x="715963" y="3538538"/>
            <a:chExt cx="1551087" cy="2468625"/>
          </a:xfrm>
        </p:grpSpPr>
        <p:sp>
          <p:nvSpPr>
            <p:cNvPr id="225" name="Google Shape;225;p12"/>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12"/>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12"/>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2"/>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2"/>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2"/>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12"/>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12"/>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3" name="Google Shape;233;p12"/>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4" name="Google Shape;234;p12"/>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12"/>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 third">
    <p:spTree>
      <p:nvGrpSpPr>
        <p:cNvPr id="1" name="Shape 236"/>
        <p:cNvGrpSpPr/>
        <p:nvPr/>
      </p:nvGrpSpPr>
      <p:grpSpPr>
        <a:xfrm>
          <a:off x="0" y="0"/>
          <a:ext cx="0" cy="0"/>
          <a:chOff x="0" y="0"/>
          <a:chExt cx="0" cy="0"/>
        </a:xfrm>
      </p:grpSpPr>
      <p:sp>
        <p:nvSpPr>
          <p:cNvPr id="237" name="Google Shape;237;p13"/>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3"/>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3"/>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rgbClr val="A5B0FE"/>
              </a:buClr>
              <a:buSzPts val="2400"/>
              <a:buFont typeface="Barlow Light"/>
              <a:buChar char="⬝"/>
              <a:defRPr sz="2400" b="0" i="0" u="none" strike="noStrike" cap="none">
                <a:solidFill>
                  <a:srgbClr val="000000"/>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rgbClr val="000000"/>
              </a:buClr>
              <a:buSzPts val="2400"/>
              <a:buFont typeface="Barlow Light"/>
              <a:buChar char="■"/>
              <a:defRPr sz="2400" b="0" i="0" u="none" strike="noStrike" cap="none">
                <a:solidFill>
                  <a:srgbClr val="000000"/>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14"/>
          <p:cNvSpPr/>
          <p:nvPr/>
        </p:nvSpPr>
        <p:spPr>
          <a:xfrm>
            <a:off x="5852262" y="4220958"/>
            <a:ext cx="2889804" cy="59423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ja-JP" altLang="en-US" sz="1400" i="0" u="none" strike="noStrike" cap="none" smtClean="0">
                <a:solidFill>
                  <a:schemeClr val="bg2">
                    <a:lumMod val="75000"/>
                  </a:schemeClr>
                </a:solidFill>
                <a:latin typeface="MS Mincho" panose="02020609040205080304" pitchFamily="49" charset="-128"/>
                <a:ea typeface="MS Mincho" panose="02020609040205080304" pitchFamily="49" charset="-128"/>
                <a:cs typeface="Roboto"/>
                <a:sym typeface="Roboto"/>
              </a:rPr>
              <a:t>レー・チョン・ヒエウ</a:t>
            </a:r>
            <a:endParaRPr lang="en-US" altLang="ja-JP" sz="1400" i="0" u="none" strike="noStrike" cap="none" smtClean="0">
              <a:solidFill>
                <a:schemeClr val="bg2">
                  <a:lumMod val="75000"/>
                </a:schemeClr>
              </a:solidFill>
              <a:latin typeface="MS Mincho" panose="02020609040205080304" pitchFamily="49" charset="-128"/>
              <a:ea typeface="MS Mincho" panose="02020609040205080304" pitchFamily="49" charset="-128"/>
              <a:cs typeface="Roboto"/>
              <a:sym typeface="Roboto"/>
            </a:endParaRPr>
          </a:p>
          <a:p>
            <a:pPr marL="0" marR="0" lvl="0" indent="0" algn="l" rtl="0">
              <a:lnSpc>
                <a:spcPct val="100000"/>
              </a:lnSpc>
              <a:spcBef>
                <a:spcPts val="0"/>
              </a:spcBef>
              <a:spcAft>
                <a:spcPts val="0"/>
              </a:spcAft>
              <a:buNone/>
            </a:pPr>
            <a:r>
              <a:rPr lang="ja-JP" altLang="en-US" smtClean="0">
                <a:solidFill>
                  <a:schemeClr val="bg2">
                    <a:lumMod val="75000"/>
                  </a:schemeClr>
                </a:solidFill>
                <a:latin typeface="MS Mincho" panose="02020609040205080304" pitchFamily="49" charset="-128"/>
                <a:ea typeface="MS Mincho" panose="02020609040205080304" pitchFamily="49" charset="-128"/>
                <a:sym typeface="Roboto"/>
              </a:rPr>
              <a:t>ダ</a:t>
            </a:r>
            <a:r>
              <a:rPr lang="ja-JP" altLang="en-US">
                <a:solidFill>
                  <a:schemeClr val="bg2">
                    <a:lumMod val="75000"/>
                  </a:schemeClr>
                </a:solidFill>
                <a:latin typeface="MS Mincho" panose="02020609040205080304" pitchFamily="49" charset="-128"/>
                <a:ea typeface="MS Mincho" panose="02020609040205080304" pitchFamily="49" charset="-128"/>
                <a:sym typeface="Roboto"/>
              </a:rPr>
              <a:t>ナ</a:t>
            </a:r>
            <a:r>
              <a:rPr lang="ja-JP" altLang="en-US" smtClean="0">
                <a:solidFill>
                  <a:schemeClr val="bg2">
                    <a:lumMod val="75000"/>
                  </a:schemeClr>
                </a:solidFill>
                <a:latin typeface="MS Mincho" panose="02020609040205080304" pitchFamily="49" charset="-128"/>
                <a:ea typeface="MS Mincho" panose="02020609040205080304" pitchFamily="49" charset="-128"/>
                <a:sym typeface="Roboto"/>
              </a:rPr>
              <a:t>ン工科大学</a:t>
            </a:r>
            <a:endParaRPr>
              <a:solidFill>
                <a:schemeClr val="bg2">
                  <a:lumMod val="75000"/>
                </a:schemeClr>
              </a:solidFill>
              <a:latin typeface="MS Mincho" panose="02020609040205080304" pitchFamily="49" charset="-128"/>
              <a:ea typeface="MS Mincho" panose="02020609040205080304" pitchFamily="49" charset="-128"/>
            </a:endParaRPr>
          </a:p>
        </p:txBody>
      </p:sp>
      <p:sp>
        <p:nvSpPr>
          <p:cNvPr id="4" name="Google Shape;244;p14"/>
          <p:cNvSpPr txBox="1">
            <a:spLocks/>
          </p:cNvSpPr>
          <p:nvPr/>
        </p:nvSpPr>
        <p:spPr>
          <a:xfrm>
            <a:off x="2012984" y="1807171"/>
            <a:ext cx="5418306" cy="12458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1pPr>
            <a:lvl2pPr marR="0" lvl="1"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2pPr>
            <a:lvl3pPr marR="0" lvl="2"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3pPr>
            <a:lvl4pPr marR="0" lvl="3"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4pPr>
            <a:lvl5pPr marR="0" lvl="4"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5pPr>
            <a:lvl6pPr marR="0" lvl="5"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6pPr>
            <a:lvl7pPr marR="0" lvl="6"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7pPr>
            <a:lvl8pPr marR="0" lvl="7"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8pPr>
            <a:lvl9pPr marR="0" lvl="8" algn="ctr" rtl="0">
              <a:lnSpc>
                <a:spcPct val="100000"/>
              </a:lnSpc>
              <a:spcBef>
                <a:spcPts val="0"/>
              </a:spcBef>
              <a:spcAft>
                <a:spcPts val="0"/>
              </a:spcAft>
              <a:buClr>
                <a:srgbClr val="000000"/>
              </a:buClr>
              <a:buSzPts val="4600"/>
              <a:buFont typeface="Miriam Libre"/>
              <a:buNone/>
              <a:defRPr sz="4600" b="0" i="0" u="none" strike="noStrike" cap="none">
                <a:solidFill>
                  <a:srgbClr val="000000"/>
                </a:solidFill>
                <a:latin typeface="Miriam Libre"/>
                <a:ea typeface="Miriam Libre"/>
                <a:cs typeface="Miriam Libre"/>
                <a:sym typeface="Miriam Libre"/>
              </a:defRPr>
            </a:lvl9pPr>
          </a:lstStyle>
          <a:p>
            <a:r>
              <a:rPr lang="ja-JP" altLang="en-US" sz="3600" b="1">
                <a:latin typeface="Algerian" panose="04020705040A02060702" pitchFamily="82" charset="0"/>
                <a:ea typeface="Amatic SC"/>
                <a:cs typeface="Amatic SC"/>
                <a:sym typeface="Amatic SC"/>
              </a:rPr>
              <a:t>エフェクチュエーショ</a:t>
            </a:r>
            <a:r>
              <a:rPr lang="ja-JP" altLang="en-US" sz="3600" b="1" smtClean="0">
                <a:latin typeface="Algerian" panose="04020705040A02060702" pitchFamily="82" charset="0"/>
                <a:ea typeface="Amatic SC"/>
                <a:cs typeface="Amatic SC"/>
                <a:sym typeface="Amatic SC"/>
              </a:rPr>
              <a:t>ン思考</a:t>
            </a:r>
            <a:endParaRPr lang="en-US" sz="3600" b="1" dirty="0">
              <a:latin typeface="Algerian" panose="04020705040A02060702" pitchFamily="82" charset="0"/>
              <a:ea typeface="Amatic SC"/>
              <a:cs typeface="Amatic SC"/>
              <a:sym typeface="Amatic SC"/>
            </a:endParaRPr>
          </a:p>
        </p:txBody>
      </p:sp>
      <p:pic>
        <p:nvPicPr>
          <p:cNvPr id="3" name="Hình ảnh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437" y="4098210"/>
            <a:ext cx="1338585" cy="702757"/>
          </a:xfrm>
          <a:prstGeom prst="rect">
            <a:avLst/>
          </a:prstGeom>
        </p:spPr>
      </p:pic>
      <p:pic>
        <p:nvPicPr>
          <p:cNvPr id="5" name="Hình ảnh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476" y="4112434"/>
            <a:ext cx="713182" cy="702266"/>
          </a:xfrm>
          <a:prstGeom prst="rect">
            <a:avLst/>
          </a:prstGeom>
        </p:spPr>
      </p:pic>
      <p:pic>
        <p:nvPicPr>
          <p:cNvPr id="6" name="Hình ảnh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71" y="4108555"/>
            <a:ext cx="692412" cy="6924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5"/>
          <p:cNvPicPr preferRelativeResize="0"/>
          <p:nvPr/>
        </p:nvPicPr>
        <p:blipFill rotWithShape="1">
          <a:blip r:embed="rId3">
            <a:alphaModFix/>
          </a:blip>
          <a:srcRect/>
          <a:stretch/>
        </p:blipFill>
        <p:spPr>
          <a:xfrm>
            <a:off x="1188885" y="422802"/>
            <a:ext cx="6690519" cy="3614177"/>
          </a:xfrm>
          <a:prstGeom prst="rect">
            <a:avLst/>
          </a:prstGeom>
          <a:noFill/>
          <a:ln>
            <a:noFill/>
          </a:ln>
        </p:spPr>
      </p:pic>
      <p:sp>
        <p:nvSpPr>
          <p:cNvPr id="3" name="Google Shape;371;p34"/>
          <p:cNvSpPr txBox="1">
            <a:spLocks/>
          </p:cNvSpPr>
          <p:nvPr/>
        </p:nvSpPr>
        <p:spPr>
          <a:xfrm>
            <a:off x="273244" y="3941163"/>
            <a:ext cx="8521800" cy="73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ja-JP" altLang="en-US" sz="3200" b="1" smtClean="0">
                <a:solidFill>
                  <a:srgbClr val="000000"/>
                </a:solidFill>
                <a:latin typeface="Amatic SC"/>
                <a:ea typeface="Amatic SC"/>
                <a:cs typeface="Amatic SC"/>
                <a:sym typeface="Amatic SC"/>
              </a:rPr>
              <a:t>必要な５つの</a:t>
            </a:r>
            <a:r>
              <a:rPr lang="ja-JP" altLang="en-US" sz="3200" b="1">
                <a:solidFill>
                  <a:srgbClr val="000000"/>
                </a:solidFill>
                <a:latin typeface="Amatic SC"/>
                <a:ea typeface="Amatic SC"/>
                <a:cs typeface="Amatic SC"/>
                <a:sym typeface="Amatic SC"/>
              </a:rPr>
              <a:t>起業</a:t>
            </a:r>
            <a:r>
              <a:rPr lang="ja-JP" altLang="en-US" sz="3200" b="1" smtClean="0">
                <a:solidFill>
                  <a:srgbClr val="000000"/>
                </a:solidFill>
                <a:latin typeface="Amatic SC"/>
                <a:ea typeface="Amatic SC"/>
                <a:cs typeface="Amatic SC"/>
                <a:sym typeface="Amatic SC"/>
              </a:rPr>
              <a:t>家的マインド</a:t>
            </a:r>
            <a:endParaRPr lang="ja-JP" altLang="en-US" sz="3200" b="1">
              <a:solidFill>
                <a:srgbClr val="000000"/>
              </a:solidFill>
              <a:latin typeface="Amatic SC"/>
              <a:ea typeface="Amatic SC"/>
              <a:cs typeface="Amatic SC"/>
              <a:sym typeface="Amatic SC"/>
            </a:endParaRPr>
          </a:p>
        </p:txBody>
      </p:sp>
      <p:sp>
        <p:nvSpPr>
          <p:cNvPr id="4"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9</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6"/>
          <p:cNvPicPr preferRelativeResize="0"/>
          <p:nvPr/>
        </p:nvPicPr>
        <p:blipFill rotWithShape="1">
          <a:blip r:embed="rId3">
            <a:alphaModFix/>
          </a:blip>
          <a:srcRect/>
          <a:stretch/>
        </p:blipFill>
        <p:spPr>
          <a:xfrm>
            <a:off x="2162088" y="879475"/>
            <a:ext cx="4819825" cy="3767600"/>
          </a:xfrm>
          <a:prstGeom prst="rect">
            <a:avLst/>
          </a:prstGeom>
          <a:noFill/>
          <a:ln>
            <a:noFill/>
          </a:ln>
        </p:spPr>
      </p:pic>
      <p:sp>
        <p:nvSpPr>
          <p:cNvPr id="382" name="Google Shape;382;p36"/>
          <p:cNvSpPr txBox="1">
            <a:spLocks noGrp="1"/>
          </p:cNvSpPr>
          <p:nvPr>
            <p:ph type="title" idx="4294967295"/>
          </p:nvPr>
        </p:nvSpPr>
        <p:spPr>
          <a:xfrm>
            <a:off x="184196" y="142875"/>
            <a:ext cx="4924425" cy="7381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 sz="3600" b="1">
                <a:solidFill>
                  <a:schemeClr val="dk1"/>
                </a:solidFill>
                <a:latin typeface="Amatic SC"/>
                <a:ea typeface="Amatic SC"/>
                <a:cs typeface="Amatic SC"/>
                <a:sym typeface="Amatic SC"/>
              </a:rPr>
              <a:t>BIRD IN HAND </a:t>
            </a:r>
            <a:endParaRPr sz="3600" b="1">
              <a:solidFill>
                <a:schemeClr val="dk1"/>
              </a:solidFill>
              <a:latin typeface="Amatic SC"/>
              <a:ea typeface="Amatic SC"/>
              <a:cs typeface="Amatic SC"/>
              <a:sym typeface="Amatic SC"/>
            </a:endParaRPr>
          </a:p>
        </p:txBody>
      </p:sp>
      <p:sp>
        <p:nvSpPr>
          <p:cNvPr id="383" name="Google Shape;383;p36"/>
          <p:cNvSpPr txBox="1">
            <a:spLocks noGrp="1"/>
          </p:cNvSpPr>
          <p:nvPr>
            <p:ph type="ctrTitle" idx="4294967295"/>
          </p:nvPr>
        </p:nvSpPr>
        <p:spPr>
          <a:xfrm>
            <a:off x="6438475" y="230175"/>
            <a:ext cx="2488200" cy="7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vi" sz="2400" b="1" i="0" u="none" strike="noStrike" cap="none">
                <a:solidFill>
                  <a:srgbClr val="000000"/>
                </a:solidFill>
                <a:latin typeface="Amatic SC"/>
                <a:ea typeface="Amatic SC"/>
                <a:cs typeface="Amatic SC"/>
                <a:sym typeface="Amatic SC"/>
              </a:rPr>
              <a:t>- start with your means- </a:t>
            </a:r>
            <a:br>
              <a:rPr lang="vi" sz="2400" b="1" i="0" u="none" strike="noStrike" cap="none">
                <a:solidFill>
                  <a:srgbClr val="000000"/>
                </a:solidFill>
                <a:latin typeface="Amatic SC"/>
                <a:ea typeface="Amatic SC"/>
                <a:cs typeface="Amatic SC"/>
                <a:sym typeface="Amatic SC"/>
              </a:rPr>
            </a:br>
            <a:endParaRPr sz="2400" b="1" i="0" u="none" strike="noStrike" cap="none">
              <a:solidFill>
                <a:srgbClr val="000000"/>
              </a:solidFill>
              <a:latin typeface="Amatic SC"/>
              <a:ea typeface="Amatic SC"/>
              <a:cs typeface="Amatic SC"/>
              <a:sym typeface="Amatic SC"/>
            </a:endParaRPr>
          </a:p>
        </p:txBody>
      </p:sp>
      <p:sp>
        <p:nvSpPr>
          <p:cNvPr id="5"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10</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37"/>
          <p:cNvPicPr preferRelativeResize="0"/>
          <p:nvPr/>
        </p:nvPicPr>
        <p:blipFill rotWithShape="1">
          <a:blip r:embed="rId3">
            <a:alphaModFix/>
          </a:blip>
          <a:srcRect/>
          <a:stretch/>
        </p:blipFill>
        <p:spPr>
          <a:xfrm>
            <a:off x="445813" y="1264613"/>
            <a:ext cx="2593746" cy="3327396"/>
          </a:xfrm>
          <a:prstGeom prst="rect">
            <a:avLst/>
          </a:prstGeom>
          <a:noFill/>
          <a:ln>
            <a:noFill/>
          </a:ln>
        </p:spPr>
      </p:pic>
      <p:pic>
        <p:nvPicPr>
          <p:cNvPr id="389" name="Google Shape;389;p37"/>
          <p:cNvPicPr preferRelativeResize="0"/>
          <p:nvPr/>
        </p:nvPicPr>
        <p:blipFill rotWithShape="1">
          <a:blip r:embed="rId4">
            <a:alphaModFix/>
          </a:blip>
          <a:srcRect/>
          <a:stretch/>
        </p:blipFill>
        <p:spPr>
          <a:xfrm>
            <a:off x="4873961" y="1264620"/>
            <a:ext cx="3824202" cy="2303506"/>
          </a:xfrm>
          <a:prstGeom prst="rect">
            <a:avLst/>
          </a:prstGeom>
          <a:noFill/>
          <a:ln>
            <a:noFill/>
          </a:ln>
        </p:spPr>
      </p:pic>
      <p:sp>
        <p:nvSpPr>
          <p:cNvPr id="390" name="Google Shape;390;p37"/>
          <p:cNvSpPr txBox="1">
            <a:spLocks noGrp="1"/>
          </p:cNvSpPr>
          <p:nvPr>
            <p:ph type="title" idx="4294967295"/>
          </p:nvPr>
        </p:nvSpPr>
        <p:spPr>
          <a:xfrm>
            <a:off x="3521150" y="2077150"/>
            <a:ext cx="990600" cy="12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 sz="9600" b="1">
                <a:solidFill>
                  <a:srgbClr val="000000"/>
                </a:solidFill>
              </a:rPr>
              <a:t>&gt;</a:t>
            </a:r>
            <a:endParaRPr sz="9600" b="1">
              <a:solidFill>
                <a:srgbClr val="000000"/>
              </a:solidFill>
            </a:endParaRPr>
          </a:p>
        </p:txBody>
      </p:sp>
      <p:pic>
        <p:nvPicPr>
          <p:cNvPr id="391" name="Google Shape;391;p37"/>
          <p:cNvPicPr preferRelativeResize="0"/>
          <p:nvPr/>
        </p:nvPicPr>
        <p:blipFill rotWithShape="1">
          <a:blip r:embed="rId5">
            <a:alphaModFix/>
          </a:blip>
          <a:srcRect/>
          <a:stretch/>
        </p:blipFill>
        <p:spPr>
          <a:xfrm>
            <a:off x="4873961" y="3568135"/>
            <a:ext cx="3824201" cy="1225152"/>
          </a:xfrm>
          <a:prstGeom prst="rect">
            <a:avLst/>
          </a:prstGeom>
          <a:noFill/>
          <a:ln>
            <a:noFill/>
          </a:ln>
        </p:spPr>
      </p:pic>
      <p:sp>
        <p:nvSpPr>
          <p:cNvPr id="392" name="Google Shape;392;p37"/>
          <p:cNvSpPr txBox="1">
            <a:spLocks noGrp="1"/>
          </p:cNvSpPr>
          <p:nvPr>
            <p:ph type="title" idx="4294967295"/>
          </p:nvPr>
        </p:nvSpPr>
        <p:spPr>
          <a:xfrm>
            <a:off x="184196" y="142875"/>
            <a:ext cx="1992947" cy="7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 sz="3600" b="1">
                <a:solidFill>
                  <a:schemeClr val="dk1"/>
                </a:solidFill>
                <a:latin typeface="Amatic SC"/>
                <a:ea typeface="Amatic SC"/>
                <a:cs typeface="Amatic SC"/>
                <a:sym typeface="Amatic SC"/>
              </a:rPr>
              <a:t>BIRD IN HAND </a:t>
            </a:r>
            <a:endParaRPr sz="3600" b="1">
              <a:solidFill>
                <a:schemeClr val="dk1"/>
              </a:solidFill>
              <a:latin typeface="Amatic SC"/>
              <a:ea typeface="Amatic SC"/>
              <a:cs typeface="Amatic SC"/>
              <a:sym typeface="Amatic SC"/>
            </a:endParaRPr>
          </a:p>
        </p:txBody>
      </p:sp>
      <p:sp>
        <p:nvSpPr>
          <p:cNvPr id="393" name="Google Shape;393;p37"/>
          <p:cNvSpPr txBox="1">
            <a:spLocks noGrp="1"/>
          </p:cNvSpPr>
          <p:nvPr>
            <p:ph type="ctrTitle" idx="4294967295"/>
          </p:nvPr>
        </p:nvSpPr>
        <p:spPr>
          <a:xfrm>
            <a:off x="6438475" y="230175"/>
            <a:ext cx="2488200" cy="7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vi" sz="2400" b="1" i="0" u="none" strike="noStrike" cap="none">
                <a:solidFill>
                  <a:srgbClr val="000000"/>
                </a:solidFill>
                <a:latin typeface="Amatic SC"/>
                <a:ea typeface="Amatic SC"/>
                <a:cs typeface="Amatic SC"/>
                <a:sym typeface="Amatic SC"/>
              </a:rPr>
              <a:t>- start with your means- </a:t>
            </a:r>
            <a:br>
              <a:rPr lang="vi" sz="2400" b="1" i="0" u="none" strike="noStrike" cap="none">
                <a:solidFill>
                  <a:srgbClr val="000000"/>
                </a:solidFill>
                <a:latin typeface="Amatic SC"/>
                <a:ea typeface="Amatic SC"/>
                <a:cs typeface="Amatic SC"/>
                <a:sym typeface="Amatic SC"/>
              </a:rPr>
            </a:br>
            <a:endParaRPr sz="2400" b="1" i="0" u="none" strike="noStrike" cap="none">
              <a:solidFill>
                <a:srgbClr val="000000"/>
              </a:solidFill>
              <a:latin typeface="Amatic SC"/>
              <a:ea typeface="Amatic SC"/>
              <a:cs typeface="Amatic SC"/>
              <a:sym typeface="Amatic SC"/>
            </a:endParaRPr>
          </a:p>
        </p:txBody>
      </p:sp>
      <p:sp>
        <p:nvSpPr>
          <p:cNvPr id="8"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11</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38"/>
          <p:cNvPicPr preferRelativeResize="0"/>
          <p:nvPr/>
        </p:nvPicPr>
        <p:blipFill rotWithShape="1">
          <a:blip r:embed="rId3">
            <a:alphaModFix/>
          </a:blip>
          <a:srcRect/>
          <a:stretch/>
        </p:blipFill>
        <p:spPr>
          <a:xfrm>
            <a:off x="1116373" y="544023"/>
            <a:ext cx="6911275" cy="2588650"/>
          </a:xfrm>
          <a:prstGeom prst="rect">
            <a:avLst/>
          </a:prstGeom>
          <a:noFill/>
          <a:ln>
            <a:noFill/>
          </a:ln>
        </p:spPr>
      </p:pic>
      <p:sp>
        <p:nvSpPr>
          <p:cNvPr id="399" name="Google Shape;399;p38"/>
          <p:cNvSpPr txBox="1">
            <a:spLocks noGrp="1"/>
          </p:cNvSpPr>
          <p:nvPr>
            <p:ph type="title" idx="4294967295"/>
          </p:nvPr>
        </p:nvSpPr>
        <p:spPr>
          <a:xfrm>
            <a:off x="950913" y="3168650"/>
            <a:ext cx="8193087" cy="1776413"/>
          </a:xfrm>
          <a:prstGeom prst="rect">
            <a:avLst/>
          </a:prstGeom>
          <a:noFill/>
          <a:ln>
            <a:noFill/>
          </a:ln>
        </p:spPr>
        <p:txBody>
          <a:bodyPr spcFirstLastPara="1" wrap="square" lIns="91425" tIns="91425" rIns="91425" bIns="91425" anchor="t" anchorCtr="0">
            <a:noAutofit/>
          </a:bodyPr>
          <a:lstStyle/>
          <a:p>
            <a:pPr marL="533400" lvl="0" indent="-457200" algn="l" rtl="0">
              <a:lnSpc>
                <a:spcPct val="100000"/>
              </a:lnSpc>
              <a:spcBef>
                <a:spcPts val="0"/>
              </a:spcBef>
              <a:spcAft>
                <a:spcPts val="0"/>
              </a:spcAft>
              <a:buClr>
                <a:schemeClr val="dk1"/>
              </a:buClr>
              <a:buSzPts val="2400"/>
              <a:buFont typeface="Amatic SC"/>
              <a:buChar char="❑"/>
            </a:pPr>
            <a:r>
              <a:rPr lang="vi" sz="2400">
                <a:solidFill>
                  <a:schemeClr val="dk1"/>
                </a:solidFill>
                <a:latin typeface="Amatic SC"/>
                <a:ea typeface="Amatic SC"/>
                <a:cs typeface="Amatic SC"/>
                <a:sym typeface="Amatic SC"/>
              </a:rPr>
              <a:t>Who I am ?</a:t>
            </a:r>
            <a:endParaRPr sz="2400">
              <a:solidFill>
                <a:schemeClr val="dk1"/>
              </a:solidFill>
              <a:latin typeface="Amatic SC"/>
              <a:ea typeface="Amatic SC"/>
              <a:cs typeface="Amatic SC"/>
              <a:sym typeface="Amatic SC"/>
            </a:endParaRPr>
          </a:p>
          <a:p>
            <a:pPr marL="533400" lvl="0" indent="-457200" algn="l" rtl="0">
              <a:lnSpc>
                <a:spcPct val="100000"/>
              </a:lnSpc>
              <a:spcBef>
                <a:spcPts val="0"/>
              </a:spcBef>
              <a:spcAft>
                <a:spcPts val="0"/>
              </a:spcAft>
              <a:buClr>
                <a:schemeClr val="dk1"/>
              </a:buClr>
              <a:buSzPts val="2400"/>
              <a:buFont typeface="Amatic SC"/>
              <a:buChar char="❑"/>
            </a:pPr>
            <a:r>
              <a:rPr lang="vi" sz="2400">
                <a:solidFill>
                  <a:schemeClr val="dk1"/>
                </a:solidFill>
                <a:latin typeface="Amatic SC"/>
                <a:ea typeface="Amatic SC"/>
                <a:cs typeface="Amatic SC"/>
                <a:sym typeface="Amatic SC"/>
              </a:rPr>
              <a:t>What I know?</a:t>
            </a:r>
            <a:endParaRPr sz="2400">
              <a:solidFill>
                <a:schemeClr val="dk1"/>
              </a:solidFill>
              <a:latin typeface="Amatic SC"/>
              <a:ea typeface="Amatic SC"/>
              <a:cs typeface="Amatic SC"/>
              <a:sym typeface="Amatic SC"/>
            </a:endParaRPr>
          </a:p>
          <a:p>
            <a:pPr marL="533400" lvl="0" indent="-457200" algn="l" rtl="0">
              <a:lnSpc>
                <a:spcPct val="100000"/>
              </a:lnSpc>
              <a:spcBef>
                <a:spcPts val="0"/>
              </a:spcBef>
              <a:spcAft>
                <a:spcPts val="0"/>
              </a:spcAft>
              <a:buClr>
                <a:schemeClr val="dk1"/>
              </a:buClr>
              <a:buSzPts val="2400"/>
              <a:buFont typeface="Amatic SC"/>
              <a:buChar char="❑"/>
            </a:pPr>
            <a:r>
              <a:rPr lang="vi" sz="2400">
                <a:solidFill>
                  <a:schemeClr val="dk1"/>
                </a:solidFill>
                <a:latin typeface="Amatic SC"/>
                <a:ea typeface="Amatic SC"/>
                <a:cs typeface="Amatic SC"/>
                <a:sym typeface="Amatic SC"/>
              </a:rPr>
              <a:t>Whom I know ?</a:t>
            </a:r>
            <a:endParaRPr sz="2400">
              <a:solidFill>
                <a:schemeClr val="dk1"/>
              </a:solidFill>
              <a:latin typeface="Amatic SC"/>
              <a:ea typeface="Amatic SC"/>
              <a:cs typeface="Amatic SC"/>
              <a:sym typeface="Amatic SC"/>
            </a:endParaRPr>
          </a:p>
          <a:p>
            <a:pPr marL="419100" lvl="0" indent="-342900" algn="l" rtl="0">
              <a:lnSpc>
                <a:spcPct val="100000"/>
              </a:lnSpc>
              <a:spcBef>
                <a:spcPts val="0"/>
              </a:spcBef>
              <a:spcAft>
                <a:spcPts val="0"/>
              </a:spcAft>
              <a:buClr>
                <a:schemeClr val="dk1"/>
              </a:buClr>
              <a:buSzPts val="2400"/>
              <a:buFont typeface="Amatic SC"/>
              <a:buChar char="➢"/>
            </a:pPr>
            <a:r>
              <a:rPr lang="ja-JP" altLang="en-US" sz="2400" smtClean="0">
                <a:solidFill>
                  <a:schemeClr val="dk1"/>
                </a:solidFill>
                <a:latin typeface="Amatic SC"/>
                <a:ea typeface="Amatic SC"/>
                <a:cs typeface="Amatic SC"/>
                <a:sym typeface="Amatic SC"/>
              </a:rPr>
              <a:t>あるリソースから行動して始める</a:t>
            </a:r>
            <a:endParaRPr sz="2400">
              <a:solidFill>
                <a:schemeClr val="dk1"/>
              </a:solidFill>
              <a:latin typeface="Amatic SC"/>
              <a:ea typeface="Amatic SC"/>
              <a:cs typeface="Amatic SC"/>
              <a:sym typeface="Amatic SC"/>
            </a:endParaRPr>
          </a:p>
        </p:txBody>
      </p:sp>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12</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0"/>
          <p:cNvSpPr txBox="1">
            <a:spLocks noGrp="1"/>
          </p:cNvSpPr>
          <p:nvPr>
            <p:ph type="title" idx="4294967295"/>
          </p:nvPr>
        </p:nvSpPr>
        <p:spPr>
          <a:xfrm>
            <a:off x="227149" y="244725"/>
            <a:ext cx="5665800" cy="7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 sz="3600" b="1">
                <a:solidFill>
                  <a:schemeClr val="dk1"/>
                </a:solidFill>
                <a:latin typeface="Amatic SC"/>
                <a:ea typeface="Amatic SC"/>
                <a:cs typeface="Amatic SC"/>
                <a:sym typeface="Amatic SC"/>
              </a:rPr>
              <a:t>AFFORDABLE LOSS</a:t>
            </a:r>
            <a:endParaRPr sz="3600" b="1">
              <a:solidFill>
                <a:schemeClr val="dk1"/>
              </a:solidFill>
              <a:latin typeface="Amatic SC"/>
              <a:ea typeface="Amatic SC"/>
              <a:cs typeface="Amatic SC"/>
              <a:sym typeface="Amatic SC"/>
            </a:endParaRPr>
          </a:p>
        </p:txBody>
      </p:sp>
      <p:sp>
        <p:nvSpPr>
          <p:cNvPr id="411" name="Google Shape;411;p40"/>
          <p:cNvSpPr txBox="1">
            <a:spLocks noGrp="1"/>
          </p:cNvSpPr>
          <p:nvPr>
            <p:ph type="ctrTitle" idx="4294967295"/>
          </p:nvPr>
        </p:nvSpPr>
        <p:spPr>
          <a:xfrm>
            <a:off x="5781600" y="313725"/>
            <a:ext cx="3131400" cy="60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vi" sz="2400" b="1" i="0" u="none" strike="noStrike" cap="none">
                <a:solidFill>
                  <a:schemeClr val="dk1"/>
                </a:solidFill>
                <a:latin typeface="Amatic SC"/>
                <a:ea typeface="Amatic SC"/>
                <a:cs typeface="Amatic SC"/>
                <a:sym typeface="Amatic SC"/>
              </a:rPr>
              <a:t>- FOCUS ON THE DOWNSIDE RISH -</a:t>
            </a:r>
            <a:endParaRPr sz="2400" b="1" i="0" u="none" strike="noStrike" cap="none">
              <a:solidFill>
                <a:schemeClr val="dk1"/>
              </a:solidFill>
              <a:latin typeface="Amatic SC"/>
              <a:ea typeface="Amatic SC"/>
              <a:cs typeface="Amatic SC"/>
              <a:sym typeface="Amatic SC"/>
            </a:endParaRPr>
          </a:p>
        </p:txBody>
      </p:sp>
      <p:pic>
        <p:nvPicPr>
          <p:cNvPr id="412" name="Google Shape;412;p40"/>
          <p:cNvPicPr preferRelativeResize="0"/>
          <p:nvPr/>
        </p:nvPicPr>
        <p:blipFill rotWithShape="1">
          <a:blip r:embed="rId3">
            <a:alphaModFix/>
          </a:blip>
          <a:srcRect/>
          <a:stretch/>
        </p:blipFill>
        <p:spPr>
          <a:xfrm>
            <a:off x="997150" y="1651313"/>
            <a:ext cx="3601500" cy="2707697"/>
          </a:xfrm>
          <a:prstGeom prst="rect">
            <a:avLst/>
          </a:prstGeom>
          <a:noFill/>
          <a:ln>
            <a:noFill/>
          </a:ln>
        </p:spPr>
      </p:pic>
      <p:pic>
        <p:nvPicPr>
          <p:cNvPr id="413" name="Google Shape;413;p40"/>
          <p:cNvPicPr preferRelativeResize="0"/>
          <p:nvPr/>
        </p:nvPicPr>
        <p:blipFill rotWithShape="1">
          <a:blip r:embed="rId4">
            <a:alphaModFix/>
          </a:blip>
          <a:srcRect/>
          <a:stretch/>
        </p:blipFill>
        <p:spPr>
          <a:xfrm>
            <a:off x="4916075" y="1885963"/>
            <a:ext cx="3333750" cy="2238375"/>
          </a:xfrm>
          <a:prstGeom prst="rect">
            <a:avLst/>
          </a:prstGeom>
          <a:noFill/>
          <a:ln>
            <a:noFill/>
          </a:ln>
        </p:spPr>
      </p:pic>
      <p:sp>
        <p:nvSpPr>
          <p:cNvPr id="6"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13</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1"/>
          <p:cNvPicPr preferRelativeResize="0"/>
          <p:nvPr/>
        </p:nvPicPr>
        <p:blipFill rotWithShape="1">
          <a:blip r:embed="rId3">
            <a:alphaModFix/>
          </a:blip>
          <a:srcRect/>
          <a:stretch/>
        </p:blipFill>
        <p:spPr>
          <a:xfrm>
            <a:off x="1250373" y="262425"/>
            <a:ext cx="6643250" cy="4079199"/>
          </a:xfrm>
          <a:prstGeom prst="rect">
            <a:avLst/>
          </a:prstGeom>
          <a:noFill/>
          <a:ln>
            <a:noFill/>
          </a:ln>
        </p:spPr>
      </p:pic>
      <p:sp>
        <p:nvSpPr>
          <p:cNvPr id="419" name="Google Shape;419;p41"/>
          <p:cNvSpPr txBox="1">
            <a:spLocks noGrp="1"/>
          </p:cNvSpPr>
          <p:nvPr>
            <p:ph type="title" idx="4294967295"/>
          </p:nvPr>
        </p:nvSpPr>
        <p:spPr>
          <a:xfrm>
            <a:off x="2391350" y="4297963"/>
            <a:ext cx="4235400" cy="431700"/>
          </a:xfrm>
          <a:prstGeom prst="rect">
            <a:avLst/>
          </a:prstGeom>
          <a:noFill/>
          <a:ln>
            <a:noFill/>
          </a:ln>
        </p:spPr>
        <p:txBody>
          <a:bodyPr spcFirstLastPara="1" wrap="square" lIns="91425" tIns="91425" rIns="91425" bIns="91425" anchor="t" anchorCtr="0">
            <a:noAutofit/>
          </a:bodyPr>
          <a:lstStyle/>
          <a:p>
            <a:pPr marL="1371600" lvl="0" indent="0" algn="l" rtl="0">
              <a:lnSpc>
                <a:spcPct val="100000"/>
              </a:lnSpc>
              <a:spcBef>
                <a:spcPts val="0"/>
              </a:spcBef>
              <a:spcAft>
                <a:spcPts val="0"/>
              </a:spcAft>
              <a:buSzPts val="3000"/>
              <a:buNone/>
            </a:pPr>
            <a:r>
              <a:rPr lang="vi" b="1">
                <a:solidFill>
                  <a:schemeClr val="dk1"/>
                </a:solidFill>
                <a:latin typeface="Amatic SC"/>
                <a:ea typeface="Amatic SC"/>
                <a:cs typeface="Amatic SC"/>
                <a:sym typeface="Amatic SC"/>
              </a:rPr>
              <a:t>Michelle Phan</a:t>
            </a:r>
            <a:endParaRPr b="1">
              <a:solidFill>
                <a:schemeClr val="dk1"/>
              </a:solidFill>
              <a:latin typeface="Amatic SC"/>
              <a:ea typeface="Amatic SC"/>
              <a:cs typeface="Amatic SC"/>
              <a:sym typeface="Amatic SC"/>
            </a:endParaRPr>
          </a:p>
        </p:txBody>
      </p:sp>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14</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315" y="742950"/>
            <a:ext cx="3810000" cy="3810000"/>
          </a:xfrm>
          <a:prstGeom prst="rect">
            <a:avLst/>
          </a:prstGeom>
        </p:spPr>
      </p:pic>
      <p:pic>
        <p:nvPicPr>
          <p:cNvPr id="2" name="Hình ảnh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676" y="1058636"/>
            <a:ext cx="2620736" cy="3494314"/>
          </a:xfrm>
          <a:prstGeom prst="rect">
            <a:avLst/>
          </a:prstGeom>
        </p:spPr>
      </p:pic>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15</a:t>
            </a:r>
            <a:endParaRPr lang="ja-JP" altLang="en-US" sz="1800" b="1">
              <a:solidFill>
                <a:srgbClr val="000000"/>
              </a:solidFill>
              <a:latin typeface="+mj-lt"/>
              <a:ea typeface="Amatic SC"/>
              <a:cs typeface="Amatic SC"/>
              <a:sym typeface="Amatic SC"/>
            </a:endParaRPr>
          </a:p>
        </p:txBody>
      </p:sp>
    </p:spTree>
    <p:extLst>
      <p:ext uri="{BB962C8B-B14F-4D97-AF65-F5344CB8AC3E}">
        <p14:creationId xmlns:p14="http://schemas.microsoft.com/office/powerpoint/2010/main" val="218234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p:cNvPicPr>
            <a:picLocks noChangeAspect="1"/>
          </p:cNvPicPr>
          <p:nvPr/>
        </p:nvPicPr>
        <p:blipFill>
          <a:blip r:embed="rId2"/>
          <a:stretch>
            <a:fillRect/>
          </a:stretch>
        </p:blipFill>
        <p:spPr>
          <a:xfrm>
            <a:off x="437746" y="592970"/>
            <a:ext cx="8381308" cy="3872294"/>
          </a:xfrm>
          <a:prstGeom prst="rect">
            <a:avLst/>
          </a:prstGeom>
        </p:spPr>
      </p:pic>
      <p:sp>
        <p:nvSpPr>
          <p:cNvPr id="3"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16</a:t>
            </a:r>
            <a:endParaRPr lang="ja-JP" altLang="en-US" sz="1800" b="1">
              <a:solidFill>
                <a:srgbClr val="000000"/>
              </a:solidFill>
              <a:latin typeface="+mj-lt"/>
              <a:ea typeface="Amatic SC"/>
              <a:cs typeface="Amatic SC"/>
              <a:sym typeface="Amatic SC"/>
            </a:endParaRPr>
          </a:p>
        </p:txBody>
      </p:sp>
    </p:spTree>
    <p:extLst>
      <p:ext uri="{BB962C8B-B14F-4D97-AF65-F5344CB8AC3E}">
        <p14:creationId xmlns:p14="http://schemas.microsoft.com/office/powerpoint/2010/main" val="1871724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2"/>
          <p:cNvPicPr preferRelativeResize="0"/>
          <p:nvPr/>
        </p:nvPicPr>
        <p:blipFill rotWithShape="1">
          <a:blip r:embed="rId3">
            <a:alphaModFix/>
          </a:blip>
          <a:srcRect/>
          <a:stretch/>
        </p:blipFill>
        <p:spPr>
          <a:xfrm>
            <a:off x="1323362" y="513839"/>
            <a:ext cx="6546316" cy="3474501"/>
          </a:xfrm>
          <a:prstGeom prst="rect">
            <a:avLst/>
          </a:prstGeom>
          <a:noFill/>
          <a:ln>
            <a:noFill/>
          </a:ln>
        </p:spPr>
      </p:pic>
      <p:pic>
        <p:nvPicPr>
          <p:cNvPr id="3" name="Hình ảnh 2"/>
          <p:cNvPicPr>
            <a:picLocks noChangeAspect="1"/>
          </p:cNvPicPr>
          <p:nvPr/>
        </p:nvPicPr>
        <p:blipFill>
          <a:blip r:embed="rId4"/>
          <a:stretch>
            <a:fillRect/>
          </a:stretch>
        </p:blipFill>
        <p:spPr>
          <a:xfrm>
            <a:off x="3296560" y="4066161"/>
            <a:ext cx="2452487" cy="713451"/>
          </a:xfrm>
          <a:prstGeom prst="rect">
            <a:avLst/>
          </a:prstGeom>
        </p:spPr>
      </p:pic>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17</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title"/>
          </p:nvPr>
        </p:nvSpPr>
        <p:spPr>
          <a:xfrm>
            <a:off x="284502" y="1562944"/>
            <a:ext cx="2623345" cy="82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vi" sz="2800" b="1" smtClean="0">
                <a:solidFill>
                  <a:srgbClr val="222222"/>
                </a:solidFill>
                <a:highlight>
                  <a:srgbClr val="FFFFFF"/>
                </a:highlight>
                <a:latin typeface="Roboto"/>
                <a:ea typeface="Roboto"/>
                <a:cs typeface="Roboto"/>
                <a:sym typeface="Roboto"/>
              </a:rPr>
              <a:t>CRAZY QUILT</a:t>
            </a:r>
            <a:endParaRPr sz="2800" b="1">
              <a:latin typeface="Roboto"/>
              <a:ea typeface="Roboto"/>
              <a:cs typeface="Roboto"/>
              <a:sym typeface="Roboto"/>
            </a:endParaRPr>
          </a:p>
        </p:txBody>
      </p:sp>
      <p:sp>
        <p:nvSpPr>
          <p:cNvPr id="430" name="Google Shape;430;p43"/>
          <p:cNvSpPr txBox="1">
            <a:spLocks noGrp="1"/>
          </p:cNvSpPr>
          <p:nvPr>
            <p:ph type="ctrTitle" idx="4294967295"/>
          </p:nvPr>
        </p:nvSpPr>
        <p:spPr>
          <a:xfrm>
            <a:off x="399925" y="2259024"/>
            <a:ext cx="2392500" cy="6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vi" sz="3000" b="1" i="0" u="none" strike="noStrike" cap="none">
                <a:solidFill>
                  <a:srgbClr val="444444"/>
                </a:solidFill>
                <a:highlight>
                  <a:srgbClr val="FFFFFF"/>
                </a:highlight>
                <a:latin typeface="Amatic SC"/>
                <a:ea typeface="Amatic SC"/>
                <a:cs typeface="Amatic SC"/>
                <a:sym typeface="Amatic SC"/>
              </a:rPr>
              <a:t>-FORM PARTNERSHIP-</a:t>
            </a:r>
            <a:endParaRPr sz="3000" b="1" i="0" u="none" strike="noStrike" cap="none">
              <a:solidFill>
                <a:srgbClr val="A5B0FE"/>
              </a:solidFill>
              <a:latin typeface="Amatic SC"/>
              <a:ea typeface="Amatic SC"/>
              <a:cs typeface="Amatic SC"/>
              <a:sym typeface="Amatic SC"/>
            </a:endParaRPr>
          </a:p>
        </p:txBody>
      </p:sp>
      <p:pic>
        <p:nvPicPr>
          <p:cNvPr id="431" name="Google Shape;431;p43"/>
          <p:cNvPicPr preferRelativeResize="0"/>
          <p:nvPr/>
        </p:nvPicPr>
        <p:blipFill rotWithShape="1">
          <a:blip r:embed="rId3">
            <a:alphaModFix/>
          </a:blip>
          <a:srcRect/>
          <a:stretch/>
        </p:blipFill>
        <p:spPr>
          <a:xfrm>
            <a:off x="3350400" y="0"/>
            <a:ext cx="5793599" cy="5143500"/>
          </a:xfrm>
          <a:prstGeom prst="rect">
            <a:avLst/>
          </a:prstGeom>
          <a:noFill/>
          <a:ln>
            <a:noFill/>
          </a:ln>
        </p:spPr>
      </p:pic>
      <p:sp>
        <p:nvSpPr>
          <p:cNvPr id="5"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18</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ctr" anchorCtr="0">
            <a:noAutofit/>
          </a:bodyPr>
          <a:lstStyle/>
          <a:p>
            <a:r>
              <a:rPr lang="ja-JP" altLang="en-US" sz="2800" b="1">
                <a:latin typeface="Algerian" panose="04020705040A02060702" pitchFamily="82" charset="0"/>
                <a:ea typeface="Amatic SC"/>
                <a:cs typeface="Amatic SC"/>
                <a:sym typeface="Amatic SC"/>
              </a:rPr>
              <a:t>エフェクチュエーション思考</a:t>
            </a:r>
            <a:endParaRPr lang="en-US" sz="2800" b="1" dirty="0">
              <a:latin typeface="Algerian" panose="04020705040A02060702" pitchFamily="82" charset="0"/>
              <a:ea typeface="Amatic SC"/>
              <a:cs typeface="Amatic SC"/>
              <a:sym typeface="Amatic SC"/>
            </a:endParaRPr>
          </a:p>
        </p:txBody>
      </p:sp>
      <p:sp>
        <p:nvSpPr>
          <p:cNvPr id="322" name="Google Shape;322;p26"/>
          <p:cNvSpPr txBox="1">
            <a:spLocks noGrp="1"/>
          </p:cNvSpPr>
          <p:nvPr>
            <p:ph type="body" idx="1"/>
          </p:nvPr>
        </p:nvSpPr>
        <p:spPr>
          <a:xfrm>
            <a:off x="457200" y="1374478"/>
            <a:ext cx="5138700" cy="3180900"/>
          </a:xfrm>
          <a:prstGeom prst="rect">
            <a:avLst/>
          </a:prstGeom>
          <a:noFill/>
          <a:ln>
            <a:noFill/>
          </a:ln>
        </p:spPr>
        <p:txBody>
          <a:bodyPr spcFirstLastPara="1" wrap="square" lIns="91425" tIns="91425" rIns="91425" bIns="91425" anchor="ctr" anchorCtr="0">
            <a:noAutofit/>
          </a:bodyPr>
          <a:lstStyle/>
          <a:p>
            <a:pPr marL="457200" lvl="0" indent="-355600" algn="l" rtl="0">
              <a:lnSpc>
                <a:spcPct val="100000"/>
              </a:lnSpc>
              <a:spcBef>
                <a:spcPts val="0"/>
              </a:spcBef>
              <a:spcAft>
                <a:spcPts val="0"/>
              </a:spcAft>
              <a:buSzPts val="2000"/>
              <a:buAutoNum type="arabicPeriod"/>
            </a:pPr>
            <a:r>
              <a:rPr lang="ja-JP" altLang="en-US" sz="2000" smtClean="0">
                <a:latin typeface="Roboto"/>
                <a:ea typeface="Roboto"/>
                <a:cs typeface="Roboto"/>
                <a:sym typeface="Roboto"/>
              </a:rPr>
              <a:t>「エフィクチュェーション」とは</a:t>
            </a:r>
            <a:endParaRPr lang="en-US" altLang="ja-JP" sz="2000" smtClean="0">
              <a:latin typeface="Roboto"/>
              <a:ea typeface="Roboto"/>
              <a:cs typeface="Roboto"/>
              <a:sym typeface="Roboto"/>
            </a:endParaRPr>
          </a:p>
          <a:p>
            <a:pPr marL="457200" lvl="0" indent="-355600" algn="l" rtl="0">
              <a:lnSpc>
                <a:spcPct val="100000"/>
              </a:lnSpc>
              <a:spcBef>
                <a:spcPts val="0"/>
              </a:spcBef>
              <a:spcAft>
                <a:spcPts val="0"/>
              </a:spcAft>
              <a:buSzPts val="2000"/>
              <a:buAutoNum type="arabicPeriod"/>
            </a:pPr>
            <a:r>
              <a:rPr lang="vi" sz="2000" smtClean="0">
                <a:latin typeface="Roboto"/>
                <a:ea typeface="Roboto"/>
                <a:cs typeface="Roboto"/>
                <a:sym typeface="Roboto"/>
              </a:rPr>
              <a:t>Bird </a:t>
            </a:r>
            <a:r>
              <a:rPr lang="vi" sz="2000" dirty="0">
                <a:latin typeface="Roboto"/>
                <a:ea typeface="Roboto"/>
                <a:cs typeface="Roboto"/>
                <a:sym typeface="Roboto"/>
              </a:rPr>
              <a:t>in hand</a:t>
            </a:r>
            <a:endParaRPr sz="2000" dirty="0">
              <a:latin typeface="Roboto"/>
              <a:ea typeface="Roboto"/>
              <a:cs typeface="Roboto"/>
              <a:sym typeface="Roboto"/>
            </a:endParaRPr>
          </a:p>
          <a:p>
            <a:pPr marL="457200" lvl="0" indent="-355600" algn="l" rtl="0">
              <a:lnSpc>
                <a:spcPct val="100000"/>
              </a:lnSpc>
              <a:spcBef>
                <a:spcPts val="0"/>
              </a:spcBef>
              <a:spcAft>
                <a:spcPts val="0"/>
              </a:spcAft>
              <a:buSzPts val="2000"/>
              <a:buAutoNum type="arabicPeriod"/>
            </a:pPr>
            <a:r>
              <a:rPr lang="vi" sz="2000" dirty="0">
                <a:latin typeface="Roboto"/>
                <a:ea typeface="Roboto"/>
                <a:cs typeface="Roboto"/>
                <a:sym typeface="Roboto"/>
              </a:rPr>
              <a:t>Affordable loss</a:t>
            </a:r>
            <a:endParaRPr sz="2000" dirty="0">
              <a:latin typeface="Roboto"/>
              <a:ea typeface="Roboto"/>
              <a:cs typeface="Roboto"/>
              <a:sym typeface="Roboto"/>
            </a:endParaRPr>
          </a:p>
          <a:p>
            <a:pPr marL="457200" lvl="0" indent="-355600" algn="l" rtl="0">
              <a:lnSpc>
                <a:spcPct val="100000"/>
              </a:lnSpc>
              <a:spcBef>
                <a:spcPts val="0"/>
              </a:spcBef>
              <a:spcAft>
                <a:spcPts val="0"/>
              </a:spcAft>
              <a:buSzPts val="2000"/>
              <a:buAutoNum type="arabicPeriod"/>
            </a:pPr>
            <a:r>
              <a:rPr lang="en-US" sz="2000" smtClean="0">
                <a:latin typeface="Roboto"/>
                <a:ea typeface="Roboto"/>
                <a:cs typeface="Roboto"/>
                <a:sym typeface="Roboto"/>
              </a:rPr>
              <a:t>Crazy Q</a:t>
            </a:r>
            <a:r>
              <a:rPr lang="vi" sz="2000" smtClean="0">
                <a:latin typeface="Roboto"/>
                <a:ea typeface="Roboto"/>
                <a:cs typeface="Roboto"/>
                <a:sym typeface="Roboto"/>
              </a:rPr>
              <a:t>uilt</a:t>
            </a:r>
            <a:endParaRPr sz="2000" dirty="0">
              <a:latin typeface="Roboto"/>
              <a:ea typeface="Roboto"/>
              <a:cs typeface="Roboto"/>
              <a:sym typeface="Roboto"/>
            </a:endParaRPr>
          </a:p>
          <a:p>
            <a:pPr marL="457200" lvl="0" indent="-355600" algn="l" rtl="0">
              <a:lnSpc>
                <a:spcPct val="100000"/>
              </a:lnSpc>
              <a:spcBef>
                <a:spcPts val="0"/>
              </a:spcBef>
              <a:spcAft>
                <a:spcPts val="0"/>
              </a:spcAft>
              <a:buSzPts val="2000"/>
              <a:buFont typeface="Roboto"/>
              <a:buAutoNum type="arabicPeriod"/>
            </a:pPr>
            <a:r>
              <a:rPr lang="vi" sz="2000" dirty="0">
                <a:latin typeface="Roboto"/>
                <a:ea typeface="Roboto"/>
                <a:cs typeface="Roboto"/>
                <a:sym typeface="Roboto"/>
              </a:rPr>
              <a:t>Lemonade</a:t>
            </a:r>
            <a:endParaRPr sz="2000" dirty="0">
              <a:latin typeface="Roboto"/>
              <a:ea typeface="Roboto"/>
              <a:cs typeface="Roboto"/>
              <a:sym typeface="Roboto"/>
            </a:endParaRPr>
          </a:p>
          <a:p>
            <a:pPr marL="457200" lvl="0" indent="-355600" algn="l" rtl="0">
              <a:lnSpc>
                <a:spcPct val="100000"/>
              </a:lnSpc>
              <a:spcBef>
                <a:spcPts val="0"/>
              </a:spcBef>
              <a:spcAft>
                <a:spcPts val="0"/>
              </a:spcAft>
              <a:buSzPts val="2000"/>
              <a:buFont typeface="Roboto"/>
              <a:buAutoNum type="arabicPeriod"/>
            </a:pPr>
            <a:r>
              <a:rPr lang="vi" sz="2000" dirty="0">
                <a:latin typeface="Roboto"/>
                <a:ea typeface="Roboto"/>
                <a:cs typeface="Roboto"/>
                <a:sym typeface="Roboto"/>
              </a:rPr>
              <a:t>Pilot in </a:t>
            </a:r>
            <a:r>
              <a:rPr lang="vi" sz="2000">
                <a:latin typeface="Roboto"/>
                <a:ea typeface="Roboto"/>
                <a:cs typeface="Roboto"/>
                <a:sym typeface="Roboto"/>
              </a:rPr>
              <a:t>the </a:t>
            </a:r>
            <a:r>
              <a:rPr lang="vi" sz="2000" smtClean="0">
                <a:latin typeface="Roboto"/>
                <a:ea typeface="Roboto"/>
                <a:cs typeface="Roboto"/>
                <a:sym typeface="Roboto"/>
              </a:rPr>
              <a:t>plane</a:t>
            </a:r>
          </a:p>
          <a:p>
            <a:pPr marL="457200" lvl="0" indent="-355600" algn="l" rtl="0">
              <a:lnSpc>
                <a:spcPct val="100000"/>
              </a:lnSpc>
              <a:spcBef>
                <a:spcPts val="0"/>
              </a:spcBef>
              <a:spcAft>
                <a:spcPts val="0"/>
              </a:spcAft>
              <a:buSzPts val="2000"/>
              <a:buFont typeface="Roboto"/>
              <a:buAutoNum type="arabicPeriod"/>
            </a:pPr>
            <a:r>
              <a:rPr lang="ja-JP" altLang="en-US" sz="2000" smtClean="0">
                <a:latin typeface="Roboto"/>
                <a:ea typeface="Roboto"/>
                <a:cs typeface="Roboto"/>
                <a:sym typeface="Roboto"/>
              </a:rPr>
              <a:t>まと</a:t>
            </a:r>
            <a:r>
              <a:rPr lang="ja-JP" altLang="en-US" sz="2000">
                <a:latin typeface="Roboto"/>
                <a:ea typeface="Roboto"/>
                <a:cs typeface="Roboto"/>
                <a:sym typeface="Roboto"/>
              </a:rPr>
              <a:t>め</a:t>
            </a:r>
            <a:endParaRPr sz="2000" dirty="0">
              <a:latin typeface="Roboto"/>
              <a:ea typeface="Roboto"/>
              <a:cs typeface="Roboto"/>
              <a:sym typeface="Roboto"/>
            </a:endParaRPr>
          </a:p>
        </p:txBody>
      </p:sp>
      <p:sp>
        <p:nvSpPr>
          <p:cNvPr id="5"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1</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45"/>
          <p:cNvPicPr preferRelativeResize="0"/>
          <p:nvPr/>
        </p:nvPicPr>
        <p:blipFill rotWithShape="1">
          <a:blip r:embed="rId3">
            <a:alphaModFix/>
          </a:blip>
          <a:srcRect/>
          <a:stretch/>
        </p:blipFill>
        <p:spPr>
          <a:xfrm>
            <a:off x="1464175" y="1322813"/>
            <a:ext cx="2711951" cy="2497850"/>
          </a:xfrm>
          <a:prstGeom prst="rect">
            <a:avLst/>
          </a:prstGeom>
          <a:noFill/>
          <a:ln>
            <a:noFill/>
          </a:ln>
        </p:spPr>
      </p:pic>
      <p:pic>
        <p:nvPicPr>
          <p:cNvPr id="442" name="Google Shape;442;p45"/>
          <p:cNvPicPr preferRelativeResize="0"/>
          <p:nvPr/>
        </p:nvPicPr>
        <p:blipFill rotWithShape="1">
          <a:blip r:embed="rId4">
            <a:alphaModFix/>
          </a:blip>
          <a:srcRect/>
          <a:stretch/>
        </p:blipFill>
        <p:spPr>
          <a:xfrm>
            <a:off x="4820676" y="1147763"/>
            <a:ext cx="2809875" cy="2847975"/>
          </a:xfrm>
          <a:prstGeom prst="rect">
            <a:avLst/>
          </a:prstGeom>
          <a:noFill/>
          <a:ln>
            <a:noFill/>
          </a:ln>
        </p:spPr>
      </p:pic>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19</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7"/>
          <p:cNvPicPr preferRelativeResize="0"/>
          <p:nvPr/>
        </p:nvPicPr>
        <p:blipFill rotWithShape="1">
          <a:blip r:embed="rId3">
            <a:alphaModFix/>
          </a:blip>
          <a:srcRect/>
          <a:stretch/>
        </p:blipFill>
        <p:spPr>
          <a:xfrm>
            <a:off x="2553950" y="0"/>
            <a:ext cx="6590049" cy="5143501"/>
          </a:xfrm>
          <a:prstGeom prst="rect">
            <a:avLst/>
          </a:prstGeom>
          <a:noFill/>
          <a:ln>
            <a:noFill/>
          </a:ln>
        </p:spPr>
      </p:pic>
      <p:sp>
        <p:nvSpPr>
          <p:cNvPr id="453" name="Google Shape;453;p47"/>
          <p:cNvSpPr txBox="1">
            <a:spLocks noGrp="1"/>
          </p:cNvSpPr>
          <p:nvPr>
            <p:ph type="title" idx="4294967295"/>
          </p:nvPr>
        </p:nvSpPr>
        <p:spPr>
          <a:xfrm>
            <a:off x="156250" y="1704975"/>
            <a:ext cx="2243100" cy="62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vi" b="1">
                <a:solidFill>
                  <a:srgbClr val="222222"/>
                </a:solidFill>
                <a:highlight>
                  <a:srgbClr val="FFFFFF"/>
                </a:highlight>
                <a:latin typeface="Roboto"/>
                <a:ea typeface="Roboto"/>
                <a:cs typeface="Roboto"/>
                <a:sym typeface="Roboto"/>
              </a:rPr>
              <a:t>LEMONADE</a:t>
            </a:r>
            <a:endParaRPr b="1">
              <a:latin typeface="Roboto"/>
              <a:ea typeface="Roboto"/>
              <a:cs typeface="Roboto"/>
              <a:sym typeface="Roboto"/>
            </a:endParaRPr>
          </a:p>
        </p:txBody>
      </p:sp>
      <p:sp>
        <p:nvSpPr>
          <p:cNvPr id="454" name="Google Shape;454;p47"/>
          <p:cNvSpPr txBox="1">
            <a:spLocks noGrp="1"/>
          </p:cNvSpPr>
          <p:nvPr>
            <p:ph type="ctrTitle" idx="4294967295"/>
          </p:nvPr>
        </p:nvSpPr>
        <p:spPr>
          <a:xfrm>
            <a:off x="0" y="2330475"/>
            <a:ext cx="2786700" cy="6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vi" sz="2400" b="1" i="0" u="none" strike="noStrike" cap="none">
                <a:solidFill>
                  <a:srgbClr val="444444"/>
                </a:solidFill>
                <a:highlight>
                  <a:srgbClr val="FFFFFF"/>
                </a:highlight>
                <a:latin typeface="Amatic SC"/>
                <a:ea typeface="Amatic SC"/>
                <a:cs typeface="Amatic SC"/>
                <a:sym typeface="Amatic SC"/>
              </a:rPr>
              <a:t>- LEVERAGE CONTINGENCIES-</a:t>
            </a:r>
            <a:endParaRPr sz="2400" b="1" i="0" u="none" strike="noStrike" cap="none">
              <a:solidFill>
                <a:srgbClr val="A5B0FE"/>
              </a:solidFill>
              <a:latin typeface="Amatic SC"/>
              <a:ea typeface="Amatic SC"/>
              <a:cs typeface="Amatic SC"/>
              <a:sym typeface="Amatic SC"/>
            </a:endParaRPr>
          </a:p>
        </p:txBody>
      </p:sp>
      <p:sp>
        <p:nvSpPr>
          <p:cNvPr id="5" name="Google Shape;352;p31"/>
          <p:cNvSpPr txBox="1">
            <a:spLocks/>
          </p:cNvSpPr>
          <p:nvPr/>
        </p:nvSpPr>
        <p:spPr>
          <a:xfrm>
            <a:off x="0" y="4781608"/>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20</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48"/>
          <p:cNvPicPr preferRelativeResize="0"/>
          <p:nvPr/>
        </p:nvPicPr>
        <p:blipFill rotWithShape="1">
          <a:blip r:embed="rId3">
            <a:alphaModFix/>
          </a:blip>
          <a:srcRect/>
          <a:stretch/>
        </p:blipFill>
        <p:spPr>
          <a:xfrm>
            <a:off x="923200" y="436045"/>
            <a:ext cx="7297600" cy="3376650"/>
          </a:xfrm>
          <a:prstGeom prst="rect">
            <a:avLst/>
          </a:prstGeom>
          <a:noFill/>
          <a:ln>
            <a:noFill/>
          </a:ln>
        </p:spPr>
      </p:pic>
      <p:sp>
        <p:nvSpPr>
          <p:cNvPr id="460" name="Google Shape;460;p48"/>
          <p:cNvSpPr txBox="1"/>
          <p:nvPr/>
        </p:nvSpPr>
        <p:spPr>
          <a:xfrm>
            <a:off x="1761342" y="3964055"/>
            <a:ext cx="5880429" cy="7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vi" sz="3000" b="1" i="0" u="none" strike="noStrike" cap="none" smtClean="0">
                <a:solidFill>
                  <a:srgbClr val="000000"/>
                </a:solidFill>
                <a:latin typeface="Amatic SC"/>
                <a:ea typeface="Amatic SC"/>
                <a:cs typeface="Amatic SC"/>
                <a:sym typeface="Amatic SC"/>
              </a:rPr>
              <a:t>When Life Serves up </a:t>
            </a:r>
            <a:r>
              <a:rPr lang="vi" sz="3000" b="1" i="0" u="none" strike="noStrike" cap="none" smtClean="0">
                <a:solidFill>
                  <a:srgbClr val="FF0000"/>
                </a:solidFill>
                <a:latin typeface="Amatic SC"/>
                <a:ea typeface="Amatic SC"/>
                <a:cs typeface="Amatic SC"/>
                <a:sym typeface="Amatic SC"/>
              </a:rPr>
              <a:t>lemons</a:t>
            </a:r>
            <a:r>
              <a:rPr lang="vi" sz="3000" b="1" i="0" u="none" strike="noStrike" cap="none" smtClean="0">
                <a:solidFill>
                  <a:srgbClr val="000000"/>
                </a:solidFill>
                <a:latin typeface="Amatic SC"/>
                <a:ea typeface="Amatic SC"/>
                <a:cs typeface="Amatic SC"/>
                <a:sym typeface="Amatic SC"/>
              </a:rPr>
              <a:t>, you make </a:t>
            </a:r>
            <a:r>
              <a:rPr lang="vi" sz="3000" b="1" i="0" u="none" strike="noStrike" cap="none" smtClean="0">
                <a:solidFill>
                  <a:srgbClr val="00B050"/>
                </a:solidFill>
                <a:latin typeface="Amatic SC"/>
                <a:ea typeface="Amatic SC"/>
                <a:cs typeface="Amatic SC"/>
                <a:sym typeface="Amatic SC"/>
              </a:rPr>
              <a:t>lemonade !</a:t>
            </a:r>
            <a:r>
              <a:rPr lang="vi" sz="3000" b="1" i="0" u="none" strike="noStrike" cap="none" smtClean="0">
                <a:solidFill>
                  <a:srgbClr val="000000"/>
                </a:solidFill>
                <a:latin typeface="Amatic SC"/>
                <a:ea typeface="Amatic SC"/>
                <a:cs typeface="Amatic SC"/>
                <a:sym typeface="Amatic SC"/>
              </a:rPr>
              <a:t> </a:t>
            </a:r>
            <a:endParaRPr sz="3000" b="1" i="0" u="none" strike="noStrike" cap="none">
              <a:solidFill>
                <a:srgbClr val="0000FF"/>
              </a:solidFill>
              <a:latin typeface="Amatic SC"/>
              <a:ea typeface="Amatic SC"/>
              <a:cs typeface="Amatic SC"/>
              <a:sym typeface="Amatic SC"/>
            </a:endParaRPr>
          </a:p>
        </p:txBody>
      </p:sp>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21</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2" name="Hình ảnh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116" y="1398310"/>
            <a:ext cx="4339319" cy="2317381"/>
          </a:xfrm>
          <a:prstGeom prst="rect">
            <a:avLst/>
          </a:prstGeom>
        </p:spPr>
      </p:pic>
      <p:pic>
        <p:nvPicPr>
          <p:cNvPr id="3" name="Hình ảnh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78" y="1398310"/>
            <a:ext cx="4329838" cy="2317381"/>
          </a:xfrm>
          <a:prstGeom prst="rect">
            <a:avLst/>
          </a:prstGeom>
        </p:spPr>
      </p:pic>
      <p:sp>
        <p:nvSpPr>
          <p:cNvPr id="5" name="Google Shape;460;p48"/>
          <p:cNvSpPr txBox="1"/>
          <p:nvPr/>
        </p:nvSpPr>
        <p:spPr>
          <a:xfrm>
            <a:off x="2368800" y="3812695"/>
            <a:ext cx="4406400" cy="7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vi" sz="3000" b="1" i="0" u="none" strike="noStrike" cap="none" smtClean="0">
                <a:solidFill>
                  <a:srgbClr val="000000"/>
                </a:solidFill>
                <a:latin typeface="Amatic SC"/>
                <a:ea typeface="Amatic SC"/>
                <a:cs typeface="Amatic SC"/>
                <a:sym typeface="Amatic SC"/>
              </a:rPr>
              <a:t>STEVE JOBS</a:t>
            </a:r>
            <a:endParaRPr sz="3000" b="1" i="0" u="none" strike="noStrike" cap="none">
              <a:solidFill>
                <a:srgbClr val="0000FF"/>
              </a:solidFill>
              <a:latin typeface="Amatic SC"/>
              <a:ea typeface="Amatic SC"/>
              <a:cs typeface="Amatic SC"/>
              <a:sym typeface="Amatic SC"/>
            </a:endParaRPr>
          </a:p>
        </p:txBody>
      </p:sp>
      <p:sp>
        <p:nvSpPr>
          <p:cNvPr id="6"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22</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099" y="424542"/>
            <a:ext cx="4230885" cy="4180114"/>
          </a:xfrm>
          <a:prstGeom prst="rect">
            <a:avLst/>
          </a:prstGeom>
        </p:spPr>
      </p:pic>
      <p:sp>
        <p:nvSpPr>
          <p:cNvPr id="3"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23</a:t>
            </a:r>
            <a:endParaRPr lang="ja-JP" altLang="en-US" sz="1800" b="1">
              <a:solidFill>
                <a:srgbClr val="000000"/>
              </a:solidFill>
              <a:latin typeface="+mj-lt"/>
              <a:ea typeface="Amatic SC"/>
              <a:cs typeface="Amatic SC"/>
              <a:sym typeface="Amatic SC"/>
            </a:endParaRPr>
          </a:p>
        </p:txBody>
      </p:sp>
    </p:spTree>
    <p:extLst>
      <p:ext uri="{BB962C8B-B14F-4D97-AF65-F5344CB8AC3E}">
        <p14:creationId xmlns:p14="http://schemas.microsoft.com/office/powerpoint/2010/main" val="212622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82" y="502784"/>
            <a:ext cx="7381875" cy="4153751"/>
          </a:xfrm>
          <a:prstGeom prst="rect">
            <a:avLst/>
          </a:prstGeom>
        </p:spPr>
      </p:pic>
      <p:sp>
        <p:nvSpPr>
          <p:cNvPr id="3"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24</a:t>
            </a:r>
            <a:endParaRPr lang="ja-JP" altLang="en-US" sz="1800" b="1">
              <a:solidFill>
                <a:srgbClr val="000000"/>
              </a:solidFill>
              <a:latin typeface="+mj-lt"/>
              <a:ea typeface="Amatic SC"/>
              <a:cs typeface="Amatic SC"/>
              <a:sym typeface="Amatic SC"/>
            </a:endParaRPr>
          </a:p>
        </p:txBody>
      </p:sp>
    </p:spTree>
    <p:extLst>
      <p:ext uri="{BB962C8B-B14F-4D97-AF65-F5344CB8AC3E}">
        <p14:creationId xmlns:p14="http://schemas.microsoft.com/office/powerpoint/2010/main" val="1007041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69"/>
        <p:cNvGrpSpPr/>
        <p:nvPr/>
      </p:nvGrpSpPr>
      <p:grpSpPr>
        <a:xfrm>
          <a:off x="0" y="0"/>
          <a:ext cx="0" cy="0"/>
          <a:chOff x="0" y="0"/>
          <a:chExt cx="0" cy="0"/>
        </a:xfrm>
      </p:grpSpPr>
      <p:sp>
        <p:nvSpPr>
          <p:cNvPr id="470" name="Google Shape;470;p50"/>
          <p:cNvSpPr txBox="1">
            <a:spLocks noGrp="1"/>
          </p:cNvSpPr>
          <p:nvPr>
            <p:ph type="title" idx="4294967295"/>
          </p:nvPr>
        </p:nvSpPr>
        <p:spPr>
          <a:xfrm>
            <a:off x="2646375" y="3736975"/>
            <a:ext cx="3851400" cy="531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vi" b="1">
                <a:solidFill>
                  <a:schemeClr val="dk1"/>
                </a:solidFill>
              </a:rPr>
              <a:t>PILOT IN THE PLANE</a:t>
            </a:r>
            <a:endParaRPr b="1">
              <a:solidFill>
                <a:schemeClr val="dk1"/>
              </a:solidFill>
            </a:endParaRPr>
          </a:p>
        </p:txBody>
      </p:sp>
      <p:sp>
        <p:nvSpPr>
          <p:cNvPr id="471" name="Google Shape;471;p50"/>
          <p:cNvSpPr txBox="1">
            <a:spLocks noGrp="1"/>
          </p:cNvSpPr>
          <p:nvPr>
            <p:ph type="ctrTitle" idx="4294967295"/>
          </p:nvPr>
        </p:nvSpPr>
        <p:spPr>
          <a:xfrm>
            <a:off x="3462363" y="4268275"/>
            <a:ext cx="2219400" cy="625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A5B0FE"/>
              </a:buClr>
              <a:buSzPts val="3000"/>
              <a:buFont typeface="Miriam Libre"/>
              <a:buNone/>
            </a:pPr>
            <a:r>
              <a:rPr lang="vi" sz="2400" b="1" i="0" u="none" strike="noStrike" cap="none">
                <a:solidFill>
                  <a:schemeClr val="dk1"/>
                </a:solidFill>
                <a:latin typeface="Amatic SC"/>
                <a:ea typeface="Amatic SC"/>
                <a:cs typeface="Amatic SC"/>
                <a:sym typeface="Amatic SC"/>
              </a:rPr>
              <a:t>-CONTROL V. PREDICT-</a:t>
            </a:r>
            <a:br>
              <a:rPr lang="vi" sz="2400" b="1" i="0" u="none" strike="noStrike" cap="none">
                <a:solidFill>
                  <a:schemeClr val="dk1"/>
                </a:solidFill>
                <a:latin typeface="Amatic SC"/>
                <a:ea typeface="Amatic SC"/>
                <a:cs typeface="Amatic SC"/>
                <a:sym typeface="Amatic SC"/>
              </a:rPr>
            </a:br>
            <a:endParaRPr sz="2400" b="1" i="0" u="none" strike="noStrike" cap="none">
              <a:solidFill>
                <a:schemeClr val="dk1"/>
              </a:solidFill>
              <a:latin typeface="Amatic SC"/>
              <a:ea typeface="Amatic SC"/>
              <a:cs typeface="Amatic SC"/>
              <a:sym typeface="Amatic SC"/>
            </a:endParaRPr>
          </a:p>
        </p:txBody>
      </p:sp>
      <p:pic>
        <p:nvPicPr>
          <p:cNvPr id="472" name="Google Shape;472;p50"/>
          <p:cNvPicPr preferRelativeResize="0"/>
          <p:nvPr/>
        </p:nvPicPr>
        <p:blipFill rotWithShape="1">
          <a:blip r:embed="rId3">
            <a:alphaModFix/>
          </a:blip>
          <a:srcRect/>
          <a:stretch/>
        </p:blipFill>
        <p:spPr>
          <a:xfrm>
            <a:off x="1005288" y="213650"/>
            <a:ext cx="7133421" cy="3431800"/>
          </a:xfrm>
          <a:prstGeom prst="rect">
            <a:avLst/>
          </a:prstGeom>
          <a:noFill/>
          <a:ln>
            <a:noFill/>
          </a:ln>
        </p:spPr>
      </p:pic>
      <p:sp>
        <p:nvSpPr>
          <p:cNvPr id="5"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25</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p:cNvSpPr txBox="1">
            <a:spLocks noGrp="1"/>
          </p:cNvSpPr>
          <p:nvPr>
            <p:ph type="title" idx="4294967295"/>
          </p:nvPr>
        </p:nvSpPr>
        <p:spPr>
          <a:xfrm>
            <a:off x="0" y="4027714"/>
            <a:ext cx="3606800" cy="37913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vi" sz="1800" b="1">
                <a:solidFill>
                  <a:srgbClr val="000000"/>
                </a:solidFill>
              </a:rPr>
              <a:t>Chesley Sullenberger</a:t>
            </a:r>
            <a:br>
              <a:rPr lang="vi" sz="1800" b="1">
                <a:solidFill>
                  <a:srgbClr val="000000"/>
                </a:solidFill>
              </a:rPr>
            </a:br>
            <a:endParaRPr sz="1800" b="1">
              <a:solidFill>
                <a:srgbClr val="000000"/>
              </a:solidFill>
            </a:endParaRPr>
          </a:p>
        </p:txBody>
      </p:sp>
      <p:pic>
        <p:nvPicPr>
          <p:cNvPr id="478" name="Google Shape;478;p51"/>
          <p:cNvPicPr preferRelativeResize="0"/>
          <p:nvPr/>
        </p:nvPicPr>
        <p:blipFill rotWithShape="1">
          <a:blip r:embed="rId3">
            <a:alphaModFix/>
          </a:blip>
          <a:srcRect/>
          <a:stretch/>
        </p:blipFill>
        <p:spPr>
          <a:xfrm>
            <a:off x="488725" y="824850"/>
            <a:ext cx="2630049" cy="2956501"/>
          </a:xfrm>
          <a:prstGeom prst="rect">
            <a:avLst/>
          </a:prstGeom>
          <a:noFill/>
          <a:ln>
            <a:noFill/>
          </a:ln>
        </p:spPr>
      </p:pic>
      <p:pic>
        <p:nvPicPr>
          <p:cNvPr id="479" name="Google Shape;479;p51"/>
          <p:cNvPicPr preferRelativeResize="0"/>
          <p:nvPr/>
        </p:nvPicPr>
        <p:blipFill rotWithShape="1">
          <a:blip r:embed="rId4">
            <a:alphaModFix/>
          </a:blip>
          <a:srcRect/>
          <a:stretch/>
        </p:blipFill>
        <p:spPr>
          <a:xfrm>
            <a:off x="3629750" y="446309"/>
            <a:ext cx="4915536" cy="3775479"/>
          </a:xfrm>
          <a:prstGeom prst="rect">
            <a:avLst/>
          </a:prstGeom>
          <a:noFill/>
          <a:ln>
            <a:noFill/>
          </a:ln>
        </p:spPr>
      </p:pic>
      <p:sp>
        <p:nvSpPr>
          <p:cNvPr id="5" name="Google Shape;477;p51"/>
          <p:cNvSpPr txBox="1">
            <a:spLocks/>
          </p:cNvSpPr>
          <p:nvPr/>
        </p:nvSpPr>
        <p:spPr>
          <a:xfrm>
            <a:off x="4604658" y="4394100"/>
            <a:ext cx="3505199" cy="3791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en-US" sz="2400">
                <a:solidFill>
                  <a:schemeClr val="tx1"/>
                </a:solidFill>
              </a:rPr>
              <a:t>Miracle on the Hudson</a:t>
            </a:r>
          </a:p>
        </p:txBody>
      </p:sp>
      <p:sp>
        <p:nvSpPr>
          <p:cNvPr id="7"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26</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2"/>
          <p:cNvPicPr preferRelativeResize="0"/>
          <p:nvPr/>
        </p:nvPicPr>
        <p:blipFill rotWithShape="1">
          <a:blip r:embed="rId3">
            <a:alphaModFix/>
          </a:blip>
          <a:srcRect/>
          <a:stretch/>
        </p:blipFill>
        <p:spPr>
          <a:xfrm>
            <a:off x="849085" y="1105819"/>
            <a:ext cx="7489371" cy="3570515"/>
          </a:xfrm>
          <a:prstGeom prst="rect">
            <a:avLst/>
          </a:prstGeom>
          <a:noFill/>
          <a:ln>
            <a:noFill/>
          </a:ln>
        </p:spPr>
      </p:pic>
      <p:sp>
        <p:nvSpPr>
          <p:cNvPr id="485" name="Google Shape;485;p52"/>
          <p:cNvSpPr txBox="1">
            <a:spLocks noGrp="1"/>
          </p:cNvSpPr>
          <p:nvPr>
            <p:ph type="title" idx="4294967295"/>
          </p:nvPr>
        </p:nvSpPr>
        <p:spPr>
          <a:xfrm>
            <a:off x="456572" y="294380"/>
            <a:ext cx="8687428" cy="8223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ja-JP" altLang="en-US" sz="3200" b="1" smtClean="0">
                <a:solidFill>
                  <a:schemeClr val="dk1"/>
                </a:solidFill>
                <a:latin typeface="Amatic SC"/>
                <a:ea typeface="Amatic SC"/>
                <a:cs typeface="Amatic SC"/>
                <a:sym typeface="Amatic SC"/>
              </a:rPr>
              <a:t>まとめ</a:t>
            </a:r>
            <a:endParaRPr sz="3200" b="1">
              <a:solidFill>
                <a:schemeClr val="dk1"/>
              </a:solidFill>
              <a:latin typeface="Amatic SC"/>
              <a:ea typeface="Amatic SC"/>
              <a:cs typeface="Amatic SC"/>
              <a:sym typeface="Amatic SC"/>
            </a:endParaRPr>
          </a:p>
        </p:txBody>
      </p:sp>
      <p:sp>
        <p:nvSpPr>
          <p:cNvPr id="4"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27</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ja-JP" altLang="en-US" b="1" smtClean="0">
                <a:latin typeface="Amatic SC" panose="00000500000000000000" pitchFamily="2" charset="-79"/>
                <a:cs typeface="Amatic SC" panose="00000500000000000000" pitchFamily="2" charset="-79"/>
              </a:rPr>
              <a:t>ありがとう</a:t>
            </a:r>
            <a:r>
              <a:rPr lang="en-US" altLang="ja-JP" b="1" smtClean="0">
                <a:latin typeface="Amatic SC" panose="00000500000000000000" pitchFamily="2" charset="-79"/>
                <a:cs typeface="Amatic SC" panose="00000500000000000000" pitchFamily="2" charset="-79"/>
              </a:rPr>
              <a:t/>
            </a:r>
            <a:br>
              <a:rPr lang="en-US" altLang="ja-JP" b="1" smtClean="0">
                <a:latin typeface="Amatic SC" panose="00000500000000000000" pitchFamily="2" charset="-79"/>
                <a:cs typeface="Amatic SC" panose="00000500000000000000" pitchFamily="2" charset="-79"/>
              </a:rPr>
            </a:br>
            <a:r>
              <a:rPr lang="ja-JP" altLang="en-US" b="1" smtClean="0">
                <a:latin typeface="Amatic SC" panose="00000500000000000000" pitchFamily="2" charset="-79"/>
                <a:cs typeface="Amatic SC" panose="00000500000000000000" pitchFamily="2" charset="-79"/>
              </a:rPr>
              <a:t>ございました</a:t>
            </a:r>
            <a:endParaRPr lang="en-US" b="1" dirty="0">
              <a:latin typeface="Amatic SC" panose="00000500000000000000" pitchFamily="2" charset="-79"/>
              <a:cs typeface="Amatic SC" panose="00000500000000000000" pitchFamily="2" charset="-79"/>
            </a:endParaRPr>
          </a:p>
        </p:txBody>
      </p:sp>
      <p:sp>
        <p:nvSpPr>
          <p:cNvPr id="3" name="Google Shape;352;p31"/>
          <p:cNvSpPr txBox="1">
            <a:spLocks/>
          </p:cNvSpPr>
          <p:nvPr/>
        </p:nvSpPr>
        <p:spPr>
          <a:xfrm>
            <a:off x="0" y="4792494"/>
            <a:ext cx="446314"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28</a:t>
            </a:r>
            <a:endParaRPr lang="ja-JP" altLang="en-US" sz="1800" b="1">
              <a:solidFill>
                <a:srgbClr val="000000"/>
              </a:solidFill>
              <a:latin typeface="+mj-lt"/>
              <a:ea typeface="Amatic SC"/>
              <a:cs typeface="Amatic SC"/>
              <a:sym typeface="Amatic SC"/>
            </a:endParaRPr>
          </a:p>
        </p:txBody>
      </p:sp>
    </p:spTree>
    <p:extLst>
      <p:ext uri="{BB962C8B-B14F-4D97-AF65-F5344CB8AC3E}">
        <p14:creationId xmlns:p14="http://schemas.microsoft.com/office/powerpoint/2010/main" val="3380134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2" name="Hình ảnh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100" y="2427862"/>
            <a:ext cx="2364632" cy="2364632"/>
          </a:xfrm>
          <a:prstGeom prst="rect">
            <a:avLst/>
          </a:prstGeom>
        </p:spPr>
      </p:pic>
      <p:sp>
        <p:nvSpPr>
          <p:cNvPr id="11" name="Google Shape;351;p31"/>
          <p:cNvSpPr txBox="1">
            <a:spLocks/>
          </p:cNvSpPr>
          <p:nvPr/>
        </p:nvSpPr>
        <p:spPr>
          <a:xfrm>
            <a:off x="2568101" y="422039"/>
            <a:ext cx="1204685" cy="73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ja-JP" altLang="en-US" sz="3600" b="1" smtClean="0">
                <a:solidFill>
                  <a:srgbClr val="000000"/>
                </a:solidFill>
                <a:latin typeface="Amatic SC"/>
                <a:ea typeface="Amatic SC"/>
                <a:cs typeface="Amatic SC"/>
                <a:sym typeface="Amatic SC"/>
              </a:rPr>
              <a:t>目的</a:t>
            </a:r>
            <a:endParaRPr lang="en-US" sz="3600" b="1">
              <a:solidFill>
                <a:srgbClr val="000000"/>
              </a:solidFill>
              <a:latin typeface="Amatic SC"/>
              <a:ea typeface="Amatic SC"/>
              <a:cs typeface="Amatic SC"/>
              <a:sym typeface="Amatic SC"/>
            </a:endParaRPr>
          </a:p>
        </p:txBody>
      </p:sp>
      <p:sp>
        <p:nvSpPr>
          <p:cNvPr id="3" name="Hình chữ nhật 2"/>
          <p:cNvSpPr/>
          <p:nvPr/>
        </p:nvSpPr>
        <p:spPr>
          <a:xfrm>
            <a:off x="1693117" y="1522917"/>
            <a:ext cx="2954655" cy="646331"/>
          </a:xfrm>
          <a:prstGeom prst="rect">
            <a:avLst/>
          </a:prstGeom>
        </p:spPr>
        <p:txBody>
          <a:bodyPr wrap="none">
            <a:spAutoFit/>
          </a:bodyPr>
          <a:lstStyle/>
          <a:p>
            <a:r>
              <a:rPr lang="ja-JP" altLang="en-US" sz="3600" b="1" smtClean="0">
                <a:latin typeface="Amatic SC"/>
                <a:ea typeface="Amatic SC"/>
                <a:cs typeface="Amatic SC"/>
                <a:sym typeface="Amatic SC"/>
              </a:rPr>
              <a:t>ネットワーク</a:t>
            </a:r>
            <a:endParaRPr lang="en-US" sz="3600" b="1">
              <a:latin typeface="Amatic SC"/>
              <a:ea typeface="Amatic SC"/>
              <a:cs typeface="Amatic SC"/>
              <a:sym typeface="Amatic SC"/>
            </a:endParaRPr>
          </a:p>
        </p:txBody>
      </p:sp>
      <p:sp>
        <p:nvSpPr>
          <p:cNvPr id="5" name="Hình chữ nhật 4"/>
          <p:cNvSpPr/>
          <p:nvPr/>
        </p:nvSpPr>
        <p:spPr>
          <a:xfrm>
            <a:off x="905882" y="2424390"/>
            <a:ext cx="1574470" cy="646331"/>
          </a:xfrm>
          <a:prstGeom prst="rect">
            <a:avLst/>
          </a:prstGeom>
        </p:spPr>
        <p:txBody>
          <a:bodyPr wrap="none">
            <a:spAutoFit/>
          </a:bodyPr>
          <a:lstStyle/>
          <a:p>
            <a:r>
              <a:rPr lang="ja-JP" altLang="en-US" sz="3600" b="1">
                <a:latin typeface="Amatic SC"/>
                <a:ea typeface="Amatic SC"/>
                <a:cs typeface="Amatic SC"/>
                <a:sym typeface="Amatic SC"/>
              </a:rPr>
              <a:t>ゴール</a:t>
            </a:r>
            <a:endParaRPr lang="en-US" sz="3600" b="1">
              <a:latin typeface="Amatic SC"/>
              <a:ea typeface="Amatic SC"/>
              <a:cs typeface="Amatic SC"/>
              <a:sym typeface="Amatic SC"/>
            </a:endParaRPr>
          </a:p>
        </p:txBody>
      </p:sp>
      <p:sp>
        <p:nvSpPr>
          <p:cNvPr id="6" name="Hình chữ nhật 5"/>
          <p:cNvSpPr/>
          <p:nvPr/>
        </p:nvSpPr>
        <p:spPr>
          <a:xfrm>
            <a:off x="674248" y="3325863"/>
            <a:ext cx="2037737" cy="646331"/>
          </a:xfrm>
          <a:prstGeom prst="rect">
            <a:avLst/>
          </a:prstGeom>
        </p:spPr>
        <p:txBody>
          <a:bodyPr wrap="none">
            <a:spAutoFit/>
          </a:bodyPr>
          <a:lstStyle/>
          <a:p>
            <a:r>
              <a:rPr lang="ja-JP" altLang="en-US" sz="3600" b="1" smtClean="0">
                <a:latin typeface="Amatic SC"/>
                <a:ea typeface="Amatic SC"/>
                <a:cs typeface="Amatic SC"/>
                <a:sym typeface="Amatic SC"/>
              </a:rPr>
              <a:t>バリュー</a:t>
            </a:r>
            <a:endParaRPr lang="en-US" altLang="ja-JP" sz="3600" b="1" smtClean="0">
              <a:latin typeface="Amatic SC"/>
              <a:ea typeface="Amatic SC"/>
              <a:cs typeface="Amatic SC"/>
              <a:sym typeface="Amatic SC"/>
            </a:endParaRPr>
          </a:p>
        </p:txBody>
      </p:sp>
      <p:sp>
        <p:nvSpPr>
          <p:cNvPr id="7" name="Hình chữ nhật 6"/>
          <p:cNvSpPr/>
          <p:nvPr/>
        </p:nvSpPr>
        <p:spPr>
          <a:xfrm>
            <a:off x="5092018" y="791189"/>
            <a:ext cx="2964273" cy="646331"/>
          </a:xfrm>
          <a:prstGeom prst="rect">
            <a:avLst/>
          </a:prstGeom>
        </p:spPr>
        <p:txBody>
          <a:bodyPr wrap="none">
            <a:spAutoFit/>
          </a:bodyPr>
          <a:lstStyle/>
          <a:p>
            <a:r>
              <a:rPr lang="ja-JP" altLang="en-US" sz="3600" b="1" smtClean="0">
                <a:latin typeface="Amatic SC"/>
                <a:ea typeface="Amatic SC"/>
                <a:cs typeface="Amatic SC"/>
                <a:sym typeface="Amatic SC"/>
              </a:rPr>
              <a:t>テクノロジー</a:t>
            </a:r>
            <a:endParaRPr lang="en-US" altLang="ja-JP" sz="3600" b="1" smtClean="0">
              <a:latin typeface="Amatic SC"/>
              <a:ea typeface="Amatic SC"/>
              <a:cs typeface="Amatic SC"/>
              <a:sym typeface="Amatic SC"/>
            </a:endParaRPr>
          </a:p>
        </p:txBody>
      </p:sp>
      <p:sp>
        <p:nvSpPr>
          <p:cNvPr id="9" name="Hình chữ nhật 8"/>
          <p:cNvSpPr/>
          <p:nvPr/>
        </p:nvSpPr>
        <p:spPr>
          <a:xfrm>
            <a:off x="3517548" y="2526111"/>
            <a:ext cx="1574470" cy="646331"/>
          </a:xfrm>
          <a:prstGeom prst="rect">
            <a:avLst/>
          </a:prstGeom>
        </p:spPr>
        <p:txBody>
          <a:bodyPr wrap="none">
            <a:spAutoFit/>
          </a:bodyPr>
          <a:lstStyle/>
          <a:p>
            <a:r>
              <a:rPr lang="ja-JP" altLang="en-US" sz="3600" b="1" smtClean="0">
                <a:latin typeface="Amatic SC"/>
                <a:ea typeface="Amatic SC"/>
                <a:cs typeface="Amatic SC"/>
                <a:sym typeface="Amatic SC"/>
              </a:rPr>
              <a:t>創造性</a:t>
            </a:r>
            <a:endParaRPr lang="en-US" altLang="ja-JP" sz="3600" b="1" smtClean="0">
              <a:latin typeface="Amatic SC"/>
              <a:ea typeface="Amatic SC"/>
              <a:cs typeface="Amatic SC"/>
              <a:sym typeface="Amatic SC"/>
            </a:endParaRPr>
          </a:p>
        </p:txBody>
      </p:sp>
      <p:sp>
        <p:nvSpPr>
          <p:cNvPr id="10" name="Hình chữ nhật 9"/>
          <p:cNvSpPr/>
          <p:nvPr/>
        </p:nvSpPr>
        <p:spPr>
          <a:xfrm>
            <a:off x="3415358" y="3529305"/>
            <a:ext cx="2037737" cy="646331"/>
          </a:xfrm>
          <a:prstGeom prst="rect">
            <a:avLst/>
          </a:prstGeom>
        </p:spPr>
        <p:txBody>
          <a:bodyPr wrap="none">
            <a:spAutoFit/>
          </a:bodyPr>
          <a:lstStyle/>
          <a:p>
            <a:r>
              <a:rPr lang="ja-JP" altLang="en-US" sz="3600" b="1">
                <a:latin typeface="Amatic SC"/>
                <a:ea typeface="Amatic SC"/>
                <a:cs typeface="Amatic SC"/>
                <a:sym typeface="Amatic SC"/>
              </a:rPr>
              <a:t>スケール</a:t>
            </a:r>
            <a:endParaRPr lang="en-US" altLang="ja-JP" sz="3600" b="1" smtClean="0">
              <a:latin typeface="Amatic SC"/>
              <a:ea typeface="Amatic SC"/>
              <a:cs typeface="Amatic SC"/>
              <a:sym typeface="Amatic SC"/>
            </a:endParaRPr>
          </a:p>
        </p:txBody>
      </p:sp>
      <p:sp>
        <p:nvSpPr>
          <p:cNvPr id="12"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2</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29"/>
          <p:cNvPicPr preferRelativeResize="0"/>
          <p:nvPr/>
        </p:nvPicPr>
        <p:blipFill rotWithShape="1">
          <a:blip r:embed="rId3">
            <a:alphaModFix/>
          </a:blip>
          <a:srcRect/>
          <a:stretch/>
        </p:blipFill>
        <p:spPr>
          <a:xfrm>
            <a:off x="1769754" y="996549"/>
            <a:ext cx="5720543" cy="3225255"/>
          </a:xfrm>
          <a:prstGeom prst="rect">
            <a:avLst/>
          </a:prstGeom>
          <a:noFill/>
          <a:ln>
            <a:noFill/>
          </a:ln>
        </p:spPr>
      </p:pic>
      <p:sp>
        <p:nvSpPr>
          <p:cNvPr id="3"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3</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0"/>
          <p:cNvPicPr preferRelativeResize="0"/>
          <p:nvPr/>
        </p:nvPicPr>
        <p:blipFill rotWithShape="1">
          <a:blip r:embed="rId3">
            <a:alphaModFix/>
          </a:blip>
          <a:srcRect/>
          <a:stretch/>
        </p:blipFill>
        <p:spPr>
          <a:xfrm>
            <a:off x="265265" y="1023796"/>
            <a:ext cx="4405476" cy="2971800"/>
          </a:xfrm>
          <a:prstGeom prst="rect">
            <a:avLst/>
          </a:prstGeom>
          <a:noFill/>
          <a:ln>
            <a:noFill/>
          </a:ln>
        </p:spPr>
      </p:pic>
      <p:pic>
        <p:nvPicPr>
          <p:cNvPr id="344" name="Google Shape;344;p30"/>
          <p:cNvPicPr preferRelativeResize="0"/>
          <p:nvPr/>
        </p:nvPicPr>
        <p:blipFill rotWithShape="1">
          <a:blip r:embed="rId4">
            <a:alphaModFix/>
          </a:blip>
          <a:srcRect/>
          <a:stretch/>
        </p:blipFill>
        <p:spPr>
          <a:xfrm>
            <a:off x="4738833" y="1249418"/>
            <a:ext cx="4122025" cy="2061013"/>
          </a:xfrm>
          <a:prstGeom prst="rect">
            <a:avLst/>
          </a:prstGeom>
          <a:noFill/>
          <a:ln>
            <a:noFill/>
          </a:ln>
        </p:spPr>
      </p:pic>
      <p:sp>
        <p:nvSpPr>
          <p:cNvPr id="345" name="Google Shape;345;p30"/>
          <p:cNvSpPr txBox="1">
            <a:spLocks noGrp="1"/>
          </p:cNvSpPr>
          <p:nvPr>
            <p:ph type="ctrTitle" idx="4294967295"/>
          </p:nvPr>
        </p:nvSpPr>
        <p:spPr>
          <a:xfrm>
            <a:off x="282159" y="4067623"/>
            <a:ext cx="8521800" cy="73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A5B0FE"/>
              </a:buClr>
              <a:buSzPts val="3000"/>
              <a:buFont typeface="Miriam Libre"/>
              <a:buNone/>
            </a:pPr>
            <a:r>
              <a:rPr lang="vi" sz="4000">
                <a:solidFill>
                  <a:srgbClr val="000000"/>
                </a:solidFill>
                <a:latin typeface="Amatic SC"/>
                <a:ea typeface="Amatic SC"/>
                <a:cs typeface="Amatic SC"/>
                <a:sym typeface="Amatic SC"/>
              </a:rPr>
              <a:t>Saras Sarasvathy</a:t>
            </a:r>
            <a:endParaRPr sz="4000" i="0" u="none" strike="noStrike" cap="none">
              <a:solidFill>
                <a:srgbClr val="000000"/>
              </a:solidFill>
              <a:latin typeface="Amatic SC"/>
              <a:ea typeface="Amatic SC"/>
              <a:cs typeface="Amatic SC"/>
              <a:sym typeface="Amatic SC"/>
            </a:endParaRPr>
          </a:p>
        </p:txBody>
      </p:sp>
      <p:sp>
        <p:nvSpPr>
          <p:cNvPr id="5" name="Google Shape;345;p30"/>
          <p:cNvSpPr txBox="1">
            <a:spLocks/>
          </p:cNvSpPr>
          <p:nvPr/>
        </p:nvSpPr>
        <p:spPr>
          <a:xfrm>
            <a:off x="5298906" y="3627346"/>
            <a:ext cx="3176053" cy="73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en-US" sz="4000" smtClean="0">
                <a:solidFill>
                  <a:srgbClr val="000000"/>
                </a:solidFill>
                <a:latin typeface="Amatic SC"/>
                <a:ea typeface="Amatic SC"/>
                <a:cs typeface="Amatic SC"/>
                <a:sym typeface="Amatic SC"/>
              </a:rPr>
              <a:t>2001</a:t>
            </a:r>
          </a:p>
          <a:p>
            <a:pPr algn="ctr"/>
            <a:endParaRPr lang="en-US" sz="4000">
              <a:solidFill>
                <a:srgbClr val="000000"/>
              </a:solidFill>
              <a:latin typeface="Amatic SC"/>
              <a:ea typeface="Amatic SC"/>
              <a:cs typeface="Amatic SC"/>
              <a:sym typeface="Amatic SC"/>
            </a:endParaRPr>
          </a:p>
        </p:txBody>
      </p:sp>
      <p:sp>
        <p:nvSpPr>
          <p:cNvPr id="6"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4</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1"/>
          <p:cNvPicPr preferRelativeResize="0"/>
          <p:nvPr/>
        </p:nvPicPr>
        <p:blipFill rotWithShape="1">
          <a:blip r:embed="rId3">
            <a:alphaModFix/>
          </a:blip>
          <a:srcRect/>
          <a:stretch/>
        </p:blipFill>
        <p:spPr>
          <a:xfrm>
            <a:off x="2800904" y="798725"/>
            <a:ext cx="3173450" cy="3161000"/>
          </a:xfrm>
          <a:prstGeom prst="rect">
            <a:avLst/>
          </a:prstGeom>
          <a:noFill/>
          <a:ln>
            <a:noFill/>
          </a:ln>
        </p:spPr>
      </p:pic>
      <p:sp>
        <p:nvSpPr>
          <p:cNvPr id="351" name="Google Shape;351;p31"/>
          <p:cNvSpPr txBox="1">
            <a:spLocks noGrp="1"/>
          </p:cNvSpPr>
          <p:nvPr>
            <p:ph type="title" idx="4294967295"/>
          </p:nvPr>
        </p:nvSpPr>
        <p:spPr>
          <a:xfrm>
            <a:off x="2047866" y="3917717"/>
            <a:ext cx="5586600" cy="537865"/>
          </a:xfrm>
          <a:prstGeom prst="rect">
            <a:avLst/>
          </a:prstGeom>
          <a:noFill/>
          <a:ln>
            <a:noFill/>
          </a:ln>
        </p:spPr>
        <p:txBody>
          <a:bodyPr spcFirstLastPara="1" wrap="square" lIns="91425" tIns="91425" rIns="91425" bIns="91425" anchor="t" anchorCtr="0">
            <a:noAutofit/>
          </a:bodyPr>
          <a:lstStyle/>
          <a:p>
            <a:pPr lvl="0"/>
            <a:r>
              <a:rPr lang="ja-JP" altLang="en-US" sz="2800">
                <a:solidFill>
                  <a:srgbClr val="000000"/>
                </a:solidFill>
                <a:latin typeface="Amatic SC"/>
                <a:ea typeface="Amatic SC"/>
                <a:cs typeface="Amatic SC"/>
                <a:sym typeface="Amatic SC"/>
              </a:rPr>
              <a:t>エフィクチ</a:t>
            </a:r>
            <a:r>
              <a:rPr lang="ja-JP" altLang="en-US" sz="2800" smtClean="0">
                <a:solidFill>
                  <a:srgbClr val="000000"/>
                </a:solidFill>
                <a:latin typeface="Amatic SC"/>
                <a:ea typeface="Amatic SC"/>
                <a:cs typeface="Amatic SC"/>
                <a:sym typeface="Amatic SC"/>
              </a:rPr>
              <a:t>ュエー</a:t>
            </a:r>
            <a:r>
              <a:rPr lang="ja-JP" altLang="en-US" sz="2800">
                <a:solidFill>
                  <a:srgbClr val="000000"/>
                </a:solidFill>
                <a:latin typeface="Amatic SC"/>
                <a:ea typeface="Amatic SC"/>
                <a:cs typeface="Amatic SC"/>
                <a:sym typeface="Amatic SC"/>
              </a:rPr>
              <a:t>ション思考</a:t>
            </a:r>
            <a:endParaRPr sz="2800">
              <a:solidFill>
                <a:srgbClr val="000000"/>
              </a:solidFill>
              <a:latin typeface="Amatic SC"/>
              <a:ea typeface="Amatic SC"/>
              <a:cs typeface="Amatic SC"/>
              <a:sym typeface="Amatic SC"/>
            </a:endParaRPr>
          </a:p>
        </p:txBody>
      </p:sp>
      <p:sp>
        <p:nvSpPr>
          <p:cNvPr id="352" name="Google Shape;352;p31"/>
          <p:cNvSpPr txBox="1">
            <a:spLocks noGrp="1"/>
          </p:cNvSpPr>
          <p:nvPr>
            <p:ph type="ctrTitle" idx="4294967295"/>
          </p:nvPr>
        </p:nvSpPr>
        <p:spPr>
          <a:xfrm>
            <a:off x="611125" y="189150"/>
            <a:ext cx="4758543" cy="7155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A5B0FE"/>
              </a:buClr>
              <a:buSzPts val="3000"/>
              <a:buFont typeface="Miriam Libre"/>
              <a:buNone/>
            </a:pPr>
            <a:r>
              <a:rPr lang="ja-JP" altLang="en-US" sz="2800" i="0" u="none" strike="noStrike" cap="none" smtClean="0">
                <a:solidFill>
                  <a:srgbClr val="000000"/>
                </a:solidFill>
                <a:latin typeface="Amatic SC"/>
                <a:ea typeface="Amatic SC"/>
                <a:cs typeface="Amatic SC"/>
                <a:sym typeface="Amatic SC"/>
              </a:rPr>
              <a:t>こーゼーション思考</a:t>
            </a:r>
            <a:endParaRPr sz="2800" i="0" u="none" strike="noStrike" cap="none">
              <a:solidFill>
                <a:srgbClr val="000000"/>
              </a:solidFill>
              <a:latin typeface="Amatic SC"/>
              <a:ea typeface="Amatic SC"/>
              <a:cs typeface="Amatic SC"/>
              <a:sym typeface="Amatic SC"/>
            </a:endParaRPr>
          </a:p>
        </p:txBody>
      </p:sp>
      <p:cxnSp>
        <p:nvCxnSpPr>
          <p:cNvPr id="353" name="Google Shape;353;p31"/>
          <p:cNvCxnSpPr/>
          <p:nvPr/>
        </p:nvCxnSpPr>
        <p:spPr>
          <a:xfrm rot="10800000">
            <a:off x="3562025" y="571800"/>
            <a:ext cx="412500" cy="522600"/>
          </a:xfrm>
          <a:prstGeom prst="straightConnector1">
            <a:avLst/>
          </a:prstGeom>
          <a:noFill/>
          <a:ln w="9525" cap="flat" cmpd="sng">
            <a:solidFill>
              <a:schemeClr val="dk2"/>
            </a:solidFill>
            <a:prstDash val="solid"/>
            <a:round/>
            <a:headEnd type="none" w="sm" len="sm"/>
            <a:tailEnd type="triangle" w="med" len="med"/>
          </a:ln>
        </p:spPr>
      </p:cxnSp>
      <p:sp>
        <p:nvSpPr>
          <p:cNvPr id="6"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smtClean="0">
                <a:solidFill>
                  <a:srgbClr val="000000"/>
                </a:solidFill>
                <a:latin typeface="+mj-lt"/>
                <a:ea typeface="Amatic SC"/>
                <a:cs typeface="Amatic SC"/>
                <a:sym typeface="Amatic SC"/>
              </a:rPr>
              <a:t>5</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2"/>
          <p:cNvPicPr preferRelativeResize="0"/>
          <p:nvPr/>
        </p:nvPicPr>
        <p:blipFill rotWithShape="1">
          <a:blip r:embed="rId3">
            <a:alphaModFix/>
          </a:blip>
          <a:srcRect/>
          <a:stretch/>
        </p:blipFill>
        <p:spPr>
          <a:xfrm>
            <a:off x="981650" y="908125"/>
            <a:ext cx="7180725" cy="3880425"/>
          </a:xfrm>
          <a:prstGeom prst="rect">
            <a:avLst/>
          </a:prstGeom>
          <a:noFill/>
          <a:ln>
            <a:noFill/>
          </a:ln>
        </p:spPr>
      </p:pic>
      <p:cxnSp>
        <p:nvCxnSpPr>
          <p:cNvPr id="359" name="Google Shape;359;p32"/>
          <p:cNvCxnSpPr/>
          <p:nvPr/>
        </p:nvCxnSpPr>
        <p:spPr>
          <a:xfrm>
            <a:off x="5418550" y="4703425"/>
            <a:ext cx="2901900" cy="0"/>
          </a:xfrm>
          <a:prstGeom prst="straightConnector1">
            <a:avLst/>
          </a:prstGeom>
          <a:noFill/>
          <a:ln w="9525" cap="flat" cmpd="sng">
            <a:solidFill>
              <a:schemeClr val="dk2"/>
            </a:solidFill>
            <a:prstDash val="solid"/>
            <a:round/>
            <a:headEnd type="none" w="sm" len="sm"/>
            <a:tailEnd type="none" w="sm" len="sm"/>
          </a:ln>
        </p:spPr>
      </p:cxnSp>
      <p:sp>
        <p:nvSpPr>
          <p:cNvPr id="360" name="Google Shape;360;p32"/>
          <p:cNvSpPr txBox="1">
            <a:spLocks noGrp="1"/>
          </p:cNvSpPr>
          <p:nvPr>
            <p:ph type="ctrTitle" idx="4294967295"/>
          </p:nvPr>
        </p:nvSpPr>
        <p:spPr>
          <a:xfrm>
            <a:off x="233464" y="254380"/>
            <a:ext cx="8677072" cy="736500"/>
          </a:xfrm>
          <a:prstGeom prst="rect">
            <a:avLst/>
          </a:prstGeom>
          <a:noFill/>
          <a:ln>
            <a:noFill/>
          </a:ln>
        </p:spPr>
        <p:txBody>
          <a:bodyPr spcFirstLastPara="1" wrap="square" lIns="91425" tIns="91425" rIns="91425" bIns="91425" anchor="ctr" anchorCtr="0">
            <a:noAutofit/>
          </a:bodyPr>
          <a:lstStyle/>
          <a:p>
            <a:pPr lvl="0" algn="ctr"/>
            <a:r>
              <a:rPr lang="ja-JP" altLang="en-US" sz="3200" b="1" smtClean="0">
                <a:solidFill>
                  <a:srgbClr val="000000"/>
                </a:solidFill>
                <a:latin typeface="Amatic SC"/>
                <a:ea typeface="Amatic SC"/>
                <a:cs typeface="Amatic SC"/>
                <a:sym typeface="Amatic SC"/>
              </a:rPr>
              <a:t>こーゼーション思考</a:t>
            </a:r>
            <a:endParaRPr lang="ja-JP" altLang="en-US" sz="3200" b="1">
              <a:solidFill>
                <a:srgbClr val="000000"/>
              </a:solidFill>
              <a:latin typeface="Amatic SC"/>
              <a:ea typeface="Amatic SC"/>
              <a:cs typeface="Amatic SC"/>
              <a:sym typeface="Amatic SC"/>
            </a:endParaRPr>
          </a:p>
        </p:txBody>
      </p:sp>
      <p:sp>
        <p:nvSpPr>
          <p:cNvPr id="5"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6</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3"/>
          <p:cNvPicPr preferRelativeResize="0"/>
          <p:nvPr/>
        </p:nvPicPr>
        <p:blipFill rotWithShape="1">
          <a:blip r:embed="rId3">
            <a:alphaModFix/>
          </a:blip>
          <a:srcRect/>
          <a:stretch/>
        </p:blipFill>
        <p:spPr>
          <a:xfrm>
            <a:off x="1780162" y="419500"/>
            <a:ext cx="5642045" cy="4269232"/>
          </a:xfrm>
          <a:prstGeom prst="rect">
            <a:avLst/>
          </a:prstGeom>
          <a:noFill/>
          <a:ln>
            <a:noFill/>
          </a:ln>
        </p:spPr>
      </p:pic>
      <p:sp>
        <p:nvSpPr>
          <p:cNvPr id="3"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7</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4"/>
          <p:cNvPicPr preferRelativeResize="0"/>
          <p:nvPr/>
        </p:nvPicPr>
        <p:blipFill rotWithShape="1">
          <a:blip r:embed="rId3">
            <a:alphaModFix/>
          </a:blip>
          <a:srcRect/>
          <a:stretch/>
        </p:blipFill>
        <p:spPr>
          <a:xfrm>
            <a:off x="749338" y="1068701"/>
            <a:ext cx="7645324" cy="3520149"/>
          </a:xfrm>
          <a:prstGeom prst="rect">
            <a:avLst/>
          </a:prstGeom>
          <a:noFill/>
          <a:ln>
            <a:noFill/>
          </a:ln>
        </p:spPr>
      </p:pic>
      <p:sp>
        <p:nvSpPr>
          <p:cNvPr id="371" name="Google Shape;371;p34"/>
          <p:cNvSpPr txBox="1">
            <a:spLocks noGrp="1"/>
          </p:cNvSpPr>
          <p:nvPr>
            <p:ph type="ctrTitle" idx="4294967295"/>
          </p:nvPr>
        </p:nvSpPr>
        <p:spPr>
          <a:xfrm>
            <a:off x="0" y="234925"/>
            <a:ext cx="8521800" cy="73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A5B0FE"/>
              </a:buClr>
              <a:buSzPts val="3000"/>
              <a:buFont typeface="Miriam Libre"/>
              <a:buNone/>
            </a:pPr>
            <a:r>
              <a:rPr lang="ja-JP" altLang="en-US" sz="3200" b="1" smtClean="0">
                <a:solidFill>
                  <a:srgbClr val="000000"/>
                </a:solidFill>
                <a:latin typeface="Amatic SC"/>
                <a:ea typeface="Amatic SC"/>
                <a:cs typeface="Amatic SC"/>
                <a:sym typeface="Amatic SC"/>
              </a:rPr>
              <a:t>エフィクチュエーション思考</a:t>
            </a:r>
            <a:endParaRPr sz="3200" b="1" i="0" u="none" strike="noStrike" cap="none">
              <a:solidFill>
                <a:srgbClr val="000000"/>
              </a:solidFill>
              <a:latin typeface="Amatic SC"/>
              <a:ea typeface="Amatic SC"/>
              <a:cs typeface="Amatic SC"/>
              <a:sym typeface="Amatic SC"/>
            </a:endParaRPr>
          </a:p>
        </p:txBody>
      </p:sp>
      <p:sp>
        <p:nvSpPr>
          <p:cNvPr id="4" name="Google Shape;352;p31"/>
          <p:cNvSpPr txBox="1">
            <a:spLocks/>
          </p:cNvSpPr>
          <p:nvPr/>
        </p:nvSpPr>
        <p:spPr>
          <a:xfrm>
            <a:off x="0" y="4792494"/>
            <a:ext cx="325046" cy="536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vi-VN" altLang="ja-JP" sz="1800" b="1">
                <a:solidFill>
                  <a:srgbClr val="000000"/>
                </a:solidFill>
                <a:latin typeface="+mj-lt"/>
                <a:ea typeface="Amatic SC"/>
                <a:cs typeface="Amatic SC"/>
                <a:sym typeface="Amatic SC"/>
              </a:rPr>
              <a:t>8</a:t>
            </a:r>
            <a:endParaRPr lang="ja-JP" altLang="en-US" sz="1800" b="1">
              <a:solidFill>
                <a:srgbClr val="000000"/>
              </a:solidFill>
              <a:latin typeface="+mj-lt"/>
              <a:ea typeface="Amatic SC"/>
              <a:cs typeface="Amatic SC"/>
              <a:sym typeface="Amatic S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732</Words>
  <Application>Microsoft Office PowerPoint</Application>
  <PresentationFormat>Trình chiếu Trên màn hình (16:9)</PresentationFormat>
  <Paragraphs>98</Paragraphs>
  <Slides>29</Slides>
  <Notes>25</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29</vt:i4>
      </vt:variant>
    </vt:vector>
  </HeadingPairs>
  <TitlesOfParts>
    <vt:vector size="40" baseType="lpstr">
      <vt:lpstr>Algerian</vt:lpstr>
      <vt:lpstr>Times New Roman</vt:lpstr>
      <vt:lpstr>Calibri</vt:lpstr>
      <vt:lpstr>Miriam Libre</vt:lpstr>
      <vt:lpstr>Arial</vt:lpstr>
      <vt:lpstr>Amatic SC</vt:lpstr>
      <vt:lpstr>Barlow Light</vt:lpstr>
      <vt:lpstr>Roboto</vt:lpstr>
      <vt:lpstr>MS Mincho</vt:lpstr>
      <vt:lpstr>Barlow</vt:lpstr>
      <vt:lpstr>Roderigo template</vt:lpstr>
      <vt:lpstr>Bản trình bày PowerPoint</vt:lpstr>
      <vt:lpstr>エフェクチュエーション思考</vt:lpstr>
      <vt:lpstr>Bản trình bày PowerPoint</vt:lpstr>
      <vt:lpstr>Bản trình bày PowerPoint</vt:lpstr>
      <vt:lpstr>Saras Sarasvathy</vt:lpstr>
      <vt:lpstr>エフィクチュエーション思考</vt:lpstr>
      <vt:lpstr>こーゼーション思考</vt:lpstr>
      <vt:lpstr>Bản trình bày PowerPoint</vt:lpstr>
      <vt:lpstr>エフィクチュエーション思考</vt:lpstr>
      <vt:lpstr>Bản trình bày PowerPoint</vt:lpstr>
      <vt:lpstr>BIRD IN HAND </vt:lpstr>
      <vt:lpstr>&gt;</vt:lpstr>
      <vt:lpstr>Who I am ? What I know? Whom I know ? あるリソースから行動して始める</vt:lpstr>
      <vt:lpstr>AFFORDABLE LOSS</vt:lpstr>
      <vt:lpstr>Michelle Phan</vt:lpstr>
      <vt:lpstr>Bản trình bày PowerPoint</vt:lpstr>
      <vt:lpstr>Bản trình bày PowerPoint</vt:lpstr>
      <vt:lpstr>Bản trình bày PowerPoint</vt:lpstr>
      <vt:lpstr>CRAZY QUILT</vt:lpstr>
      <vt:lpstr>Bản trình bày PowerPoint</vt:lpstr>
      <vt:lpstr>LEMONADE</vt:lpstr>
      <vt:lpstr>Bản trình bày PowerPoint</vt:lpstr>
      <vt:lpstr>Bản trình bày PowerPoint</vt:lpstr>
      <vt:lpstr>Bản trình bày PowerPoint</vt:lpstr>
      <vt:lpstr>Bản trình bày PowerPoint</vt:lpstr>
      <vt:lpstr>PILOT IN THE PLANE</vt:lpstr>
      <vt:lpstr>Chesley Sullenberger </vt:lpstr>
      <vt:lpstr>まとめ</vt:lpstr>
      <vt:lpstr>ありがとう 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KHỞI TẠO DOANH NGHIỆP</dc:title>
  <cp:lastModifiedBy>So Cold</cp:lastModifiedBy>
  <cp:revision>55</cp:revision>
  <dcterms:modified xsi:type="dcterms:W3CDTF">2019-03-28T08:01:10Z</dcterms:modified>
</cp:coreProperties>
</file>